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1993219341" r:id="rId2"/>
    <p:sldId id="2147481978" r:id="rId3"/>
    <p:sldId id="2147481990" r:id="rId4"/>
    <p:sldId id="2147481992" r:id="rId5"/>
    <p:sldId id="261" r:id="rId6"/>
    <p:sldId id="270" r:id="rId7"/>
    <p:sldId id="2147481991" r:id="rId8"/>
    <p:sldId id="412" r:id="rId9"/>
    <p:sldId id="393" r:id="rId10"/>
    <p:sldId id="1993219343" r:id="rId11"/>
    <p:sldId id="288" r:id="rId12"/>
    <p:sldId id="273" r:id="rId13"/>
    <p:sldId id="1993219355" r:id="rId14"/>
    <p:sldId id="1993219344" r:id="rId15"/>
    <p:sldId id="1993219335" r:id="rId16"/>
    <p:sldId id="1993219345" r:id="rId17"/>
    <p:sldId id="2147481986" r:id="rId18"/>
    <p:sldId id="2147481985" r:id="rId19"/>
    <p:sldId id="1993219353" r:id="rId20"/>
    <p:sldId id="1993219354" r:id="rId21"/>
    <p:sldId id="2147481983" r:id="rId22"/>
    <p:sldId id="260" r:id="rId23"/>
    <p:sldId id="617" r:id="rId24"/>
    <p:sldId id="2147481987"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etano Luglio" initials="GL" lastIdx="3" clrIdx="0">
    <p:extLst>
      <p:ext uri="{19B8F6BF-5375-455C-9EA6-DF929625EA0E}">
        <p15:presenceInfo xmlns:p15="http://schemas.microsoft.com/office/powerpoint/2012/main" userId="2bb9c456a2835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2A3877"/>
    <a:srgbClr val="782543"/>
    <a:srgbClr val="891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snapToObjects="1">
      <p:cViewPr varScale="1">
        <p:scale>
          <a:sx n="77" d="100"/>
          <a:sy n="77" d="100"/>
        </p:scale>
        <p:origin x="268" y="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5092"/>
    </p:cViewPr>
  </p:sorterViewPr>
  <p:notesViewPr>
    <p:cSldViewPr snapToGrid="0" snapToObjects="1">
      <p:cViewPr varScale="1">
        <p:scale>
          <a:sx n="50" d="100"/>
          <a:sy n="50" d="100"/>
        </p:scale>
        <p:origin x="2640"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ANA CASTIGLIONE" userId="d6e33a82-5a12-470e-a874-7d73c1bb673a" providerId="ADAL" clId="{948E647F-1EAD-4C69-9C09-732BAD839EAC}"/>
    <pc:docChg chg="undo custSel addSld delSld modSld sldOrd">
      <pc:chgData name="FABIANA CASTIGLIONE" userId="d6e33a82-5a12-470e-a874-7d73c1bb673a" providerId="ADAL" clId="{948E647F-1EAD-4C69-9C09-732BAD839EAC}" dt="2026-05-10T14:40:53.555" v="701"/>
      <pc:docMkLst>
        <pc:docMk/>
      </pc:docMkLst>
      <pc:sldChg chg="delSp modSp mod ord">
        <pc:chgData name="FABIANA CASTIGLIONE" userId="d6e33a82-5a12-470e-a874-7d73c1bb673a" providerId="ADAL" clId="{948E647F-1EAD-4C69-9C09-732BAD839EAC}" dt="2026-04-19T14:36:59.970" v="267"/>
        <pc:sldMkLst>
          <pc:docMk/>
          <pc:sldMk cId="1136315624" sldId="260"/>
        </pc:sldMkLst>
        <pc:spChg chg="mod">
          <ac:chgData name="FABIANA CASTIGLIONE" userId="d6e33a82-5a12-470e-a874-7d73c1bb673a" providerId="ADAL" clId="{948E647F-1EAD-4C69-9C09-732BAD839EAC}" dt="2026-04-18T14:43:25.475" v="24" actId="6549"/>
          <ac:spMkLst>
            <pc:docMk/>
            <pc:sldMk cId="1136315624" sldId="260"/>
            <ac:spMk id="5" creationId="{0801F99E-ED6A-29D9-57AB-B838F52726E7}"/>
          </ac:spMkLst>
        </pc:spChg>
        <pc:picChg chg="mod">
          <ac:chgData name="FABIANA CASTIGLIONE" userId="d6e33a82-5a12-470e-a874-7d73c1bb673a" providerId="ADAL" clId="{948E647F-1EAD-4C69-9C09-732BAD839EAC}" dt="2026-04-18T14:43:13.965" v="23" actId="14100"/>
          <ac:picMkLst>
            <pc:docMk/>
            <pc:sldMk cId="1136315624" sldId="260"/>
            <ac:picMk id="8" creationId="{00000000-0000-0000-0000-000000000000}"/>
          </ac:picMkLst>
        </pc:picChg>
      </pc:sldChg>
      <pc:sldChg chg="addSp delSp modSp mod modAnim">
        <pc:chgData name="FABIANA CASTIGLIONE" userId="d6e33a82-5a12-470e-a874-7d73c1bb673a" providerId="ADAL" clId="{948E647F-1EAD-4C69-9C09-732BAD839EAC}" dt="2026-04-19T22:07:14.369" v="561"/>
        <pc:sldMkLst>
          <pc:docMk/>
          <pc:sldMk cId="1852940553" sldId="261"/>
        </pc:sldMkLst>
        <pc:picChg chg="add mod">
          <ac:chgData name="FABIANA CASTIGLIONE" userId="d6e33a82-5a12-470e-a874-7d73c1bb673a" providerId="ADAL" clId="{948E647F-1EAD-4C69-9C09-732BAD839EAC}" dt="2026-04-18T15:16:46.293" v="45" actId="14100"/>
          <ac:picMkLst>
            <pc:docMk/>
            <pc:sldMk cId="1852940553" sldId="261"/>
            <ac:picMk id="6" creationId="{9ABEC0A2-111D-214A-C61D-DD361D19DABB}"/>
          </ac:picMkLst>
        </pc:picChg>
      </pc:sldChg>
      <pc:sldChg chg="addSp delSp modSp add del mod">
        <pc:chgData name="FABIANA CASTIGLIONE" userId="d6e33a82-5a12-470e-a874-7d73c1bb673a" providerId="ADAL" clId="{948E647F-1EAD-4C69-9C09-732BAD839EAC}" dt="2026-04-20T21:20:21.984" v="631" actId="1035"/>
        <pc:sldMkLst>
          <pc:docMk/>
          <pc:sldMk cId="4126580159" sldId="270"/>
        </pc:sldMkLst>
        <pc:grpChg chg="mod">
          <ac:chgData name="FABIANA CASTIGLIONE" userId="d6e33a82-5a12-470e-a874-7d73c1bb673a" providerId="ADAL" clId="{948E647F-1EAD-4C69-9C09-732BAD839EAC}" dt="2026-04-19T14:47:32.004" v="275" actId="14100"/>
          <ac:grpSpMkLst>
            <pc:docMk/>
            <pc:sldMk cId="4126580159" sldId="270"/>
            <ac:grpSpMk id="6" creationId="{0965C02F-8E79-4419-7A75-1BDD71CB815D}"/>
          </ac:grpSpMkLst>
        </pc:grpChg>
        <pc:graphicFrameChg chg="add del mod modGraphic">
          <ac:chgData name="FABIANA CASTIGLIONE" userId="d6e33a82-5a12-470e-a874-7d73c1bb673a" providerId="ADAL" clId="{948E647F-1EAD-4C69-9C09-732BAD839EAC}" dt="2026-04-20T21:20:21.984" v="631" actId="1035"/>
          <ac:graphicFrameMkLst>
            <pc:docMk/>
            <pc:sldMk cId="4126580159" sldId="270"/>
            <ac:graphicFrameMk id="4" creationId="{1AE2ED22-CC95-256A-641B-1ECEF109E17A}"/>
          </ac:graphicFrameMkLst>
        </pc:graphicFrameChg>
      </pc:sldChg>
      <pc:sldChg chg="modSp mod">
        <pc:chgData name="FABIANA CASTIGLIONE" userId="d6e33a82-5a12-470e-a874-7d73c1bb673a" providerId="ADAL" clId="{948E647F-1EAD-4C69-9C09-732BAD839EAC}" dt="2026-04-20T16:55:40.470" v="569" actId="14100"/>
        <pc:sldMkLst>
          <pc:docMk/>
          <pc:sldMk cId="4046630097" sldId="273"/>
        </pc:sldMkLst>
        <pc:picChg chg="mod">
          <ac:chgData name="FABIANA CASTIGLIONE" userId="d6e33a82-5a12-470e-a874-7d73c1bb673a" providerId="ADAL" clId="{948E647F-1EAD-4C69-9C09-732BAD839EAC}" dt="2026-04-20T16:55:40.470" v="569" actId="14100"/>
          <ac:picMkLst>
            <pc:docMk/>
            <pc:sldMk cId="4046630097" sldId="273"/>
            <ac:picMk id="5" creationId="{B28535DE-6A62-EFE2-7529-670E939E09FA}"/>
          </ac:picMkLst>
        </pc:picChg>
      </pc:sldChg>
      <pc:sldChg chg="ord">
        <pc:chgData name="FABIANA CASTIGLIONE" userId="d6e33a82-5a12-470e-a874-7d73c1bb673a" providerId="ADAL" clId="{948E647F-1EAD-4C69-9C09-732BAD839EAC}" dt="2026-04-20T21:03:57.842" v="577"/>
        <pc:sldMkLst>
          <pc:docMk/>
          <pc:sldMk cId="0" sldId="288"/>
        </pc:sldMkLst>
      </pc:sldChg>
      <pc:sldChg chg="modSp mod ord">
        <pc:chgData name="FABIANA CASTIGLIONE" userId="d6e33a82-5a12-470e-a874-7d73c1bb673a" providerId="ADAL" clId="{948E647F-1EAD-4C69-9C09-732BAD839EAC}" dt="2026-04-20T21:03:46.245" v="573"/>
        <pc:sldMkLst>
          <pc:docMk/>
          <pc:sldMk cId="2674637758" sldId="393"/>
        </pc:sldMkLst>
        <pc:graphicFrameChg chg="mod modGraphic">
          <ac:chgData name="FABIANA CASTIGLIONE" userId="d6e33a82-5a12-470e-a874-7d73c1bb673a" providerId="ADAL" clId="{948E647F-1EAD-4C69-9C09-732BAD839EAC}" dt="2026-04-19T15:56:53.778" v="417"/>
          <ac:graphicFrameMkLst>
            <pc:docMk/>
            <pc:sldMk cId="2674637758" sldId="393"/>
            <ac:graphicFrameMk id="8" creationId="{EB5B48AD-81A4-1995-1BA5-BA50A715803D}"/>
          </ac:graphicFrameMkLst>
        </pc:graphicFrameChg>
      </pc:sldChg>
      <pc:sldChg chg="modSp mod ord">
        <pc:chgData name="FABIANA CASTIGLIONE" userId="d6e33a82-5a12-470e-a874-7d73c1bb673a" providerId="ADAL" clId="{948E647F-1EAD-4C69-9C09-732BAD839EAC}" dt="2026-04-21T17:22:59.415" v="681"/>
        <pc:sldMkLst>
          <pc:docMk/>
          <pc:sldMk cId="669845987" sldId="412"/>
        </pc:sldMkLst>
        <pc:graphicFrameChg chg="mod">
          <ac:chgData name="FABIANA CASTIGLIONE" userId="d6e33a82-5a12-470e-a874-7d73c1bb673a" providerId="ADAL" clId="{948E647F-1EAD-4C69-9C09-732BAD839EAC}" dt="2026-04-19T15:37:23.183" v="369" actId="255"/>
          <ac:graphicFrameMkLst>
            <pc:docMk/>
            <pc:sldMk cId="669845987" sldId="412"/>
            <ac:graphicFrameMk id="9" creationId="{3FBC4C1C-79C1-F94F-FB89-904405AC28AE}"/>
          </ac:graphicFrameMkLst>
        </pc:graphicFrameChg>
        <pc:picChg chg="mod">
          <ac:chgData name="FABIANA CASTIGLIONE" userId="d6e33a82-5a12-470e-a874-7d73c1bb673a" providerId="ADAL" clId="{948E647F-1EAD-4C69-9C09-732BAD839EAC}" dt="2026-04-19T15:36:04.428" v="368" actId="14100"/>
          <ac:picMkLst>
            <pc:docMk/>
            <pc:sldMk cId="669845987" sldId="412"/>
            <ac:picMk id="5" creationId="{EA4CE331-0BFC-7BE5-DE4D-99E75DA33537}"/>
          </ac:picMkLst>
        </pc:picChg>
      </pc:sldChg>
      <pc:sldChg chg="modSp mod">
        <pc:chgData name="FABIANA CASTIGLIONE" userId="d6e33a82-5a12-470e-a874-7d73c1bb673a" providerId="ADAL" clId="{948E647F-1EAD-4C69-9C09-732BAD839EAC}" dt="2026-04-20T20:57:40.692" v="570" actId="20577"/>
        <pc:sldMkLst>
          <pc:docMk/>
          <pc:sldMk cId="1264638067" sldId="617"/>
        </pc:sldMkLst>
        <pc:graphicFrameChg chg="modGraphic">
          <ac:chgData name="FABIANA CASTIGLIONE" userId="d6e33a82-5a12-470e-a874-7d73c1bb673a" providerId="ADAL" clId="{948E647F-1EAD-4C69-9C09-732BAD839EAC}" dt="2026-04-20T20:57:40.692" v="570" actId="20577"/>
          <ac:graphicFrameMkLst>
            <pc:docMk/>
            <pc:sldMk cId="1264638067" sldId="617"/>
            <ac:graphicFrameMk id="57" creationId="{51E57C3E-33DB-500F-82B7-91FD0AC4E94B}"/>
          </ac:graphicFrameMkLst>
        </pc:graphicFrameChg>
      </pc:sldChg>
      <pc:sldChg chg="ord">
        <pc:chgData name="FABIANA CASTIGLIONE" userId="d6e33a82-5a12-470e-a874-7d73c1bb673a" providerId="ADAL" clId="{948E647F-1EAD-4C69-9C09-732BAD839EAC}" dt="2026-04-20T21:03:54.073" v="575"/>
        <pc:sldMkLst>
          <pc:docMk/>
          <pc:sldMk cId="99881439" sldId="1993219343"/>
        </pc:sldMkLst>
      </pc:sldChg>
      <pc:sldChg chg="modSp mod">
        <pc:chgData name="FABIANA CASTIGLIONE" userId="d6e33a82-5a12-470e-a874-7d73c1bb673a" providerId="ADAL" clId="{948E647F-1EAD-4C69-9C09-732BAD839EAC}" dt="2026-04-20T21:38:39.836" v="677" actId="14100"/>
        <pc:sldMkLst>
          <pc:docMk/>
          <pc:sldMk cId="682160532" sldId="1993219345"/>
        </pc:sldMkLst>
        <pc:spChg chg="mod">
          <ac:chgData name="FABIANA CASTIGLIONE" userId="d6e33a82-5a12-470e-a874-7d73c1bb673a" providerId="ADAL" clId="{948E647F-1EAD-4C69-9C09-732BAD839EAC}" dt="2026-04-20T21:36:10.418" v="662" actId="14100"/>
          <ac:spMkLst>
            <pc:docMk/>
            <pc:sldMk cId="682160532" sldId="1993219345"/>
            <ac:spMk id="2" creationId="{789F5646-3B8C-10D3-DB81-4172114F5C3B}"/>
          </ac:spMkLst>
        </pc:spChg>
        <pc:spChg chg="mod">
          <ac:chgData name="FABIANA CASTIGLIONE" userId="d6e33a82-5a12-470e-a874-7d73c1bb673a" providerId="ADAL" clId="{948E647F-1EAD-4C69-9C09-732BAD839EAC}" dt="2026-04-20T21:38:02.751" v="663"/>
          <ac:spMkLst>
            <pc:docMk/>
            <pc:sldMk cId="682160532" sldId="1993219345"/>
            <ac:spMk id="10" creationId="{CAD067E5-976C-9815-F23B-A8560D78A122}"/>
          </ac:spMkLst>
        </pc:spChg>
        <pc:graphicFrameChg chg="mod modGraphic">
          <ac:chgData name="FABIANA CASTIGLIONE" userId="d6e33a82-5a12-470e-a874-7d73c1bb673a" providerId="ADAL" clId="{948E647F-1EAD-4C69-9C09-732BAD839EAC}" dt="2026-04-20T21:38:27.881" v="676" actId="20577"/>
          <ac:graphicFrameMkLst>
            <pc:docMk/>
            <pc:sldMk cId="682160532" sldId="1993219345"/>
            <ac:graphicFrameMk id="13" creationId="{93EA7B62-C3E7-934B-44D3-B9B2EC72E669}"/>
          </ac:graphicFrameMkLst>
        </pc:graphicFrameChg>
        <pc:picChg chg="mod">
          <ac:chgData name="FABIANA CASTIGLIONE" userId="d6e33a82-5a12-470e-a874-7d73c1bb673a" providerId="ADAL" clId="{948E647F-1EAD-4C69-9C09-732BAD839EAC}" dt="2026-04-20T21:35:58.695" v="661" actId="1076"/>
          <ac:picMkLst>
            <pc:docMk/>
            <pc:sldMk cId="682160532" sldId="1993219345"/>
            <ac:picMk id="6" creationId="{8AA8285C-0797-2BFA-3601-E8321E55E5CB}"/>
          </ac:picMkLst>
        </pc:picChg>
        <pc:picChg chg="mod">
          <ac:chgData name="FABIANA CASTIGLIONE" userId="d6e33a82-5a12-470e-a874-7d73c1bb673a" providerId="ADAL" clId="{948E647F-1EAD-4C69-9C09-732BAD839EAC}" dt="2026-04-20T21:38:39.836" v="677" actId="14100"/>
          <ac:picMkLst>
            <pc:docMk/>
            <pc:sldMk cId="682160532" sldId="1993219345"/>
            <ac:picMk id="5122" creationId="{19C0CB5E-3AAB-F5BB-E5A4-75CB419452D2}"/>
          </ac:picMkLst>
        </pc:picChg>
      </pc:sldChg>
      <pc:sldChg chg="addSp delSp modSp mod">
        <pc:chgData name="FABIANA CASTIGLIONE" userId="d6e33a82-5a12-470e-a874-7d73c1bb673a" providerId="ADAL" clId="{948E647F-1EAD-4C69-9C09-732BAD839EAC}" dt="2026-04-19T21:42:04.228" v="474" actId="1036"/>
        <pc:sldMkLst>
          <pc:docMk/>
          <pc:sldMk cId="1339259926" sldId="1993219354"/>
        </pc:sldMkLst>
        <pc:spChg chg="add mod">
          <ac:chgData name="FABIANA CASTIGLIONE" userId="d6e33a82-5a12-470e-a874-7d73c1bb673a" providerId="ADAL" clId="{948E647F-1EAD-4C69-9C09-732BAD839EAC}" dt="2026-04-19T21:42:04.228" v="474" actId="1036"/>
          <ac:spMkLst>
            <pc:docMk/>
            <pc:sldMk cId="1339259926" sldId="1993219354"/>
            <ac:spMk id="5" creationId="{70D78F27-52E0-D0A8-47CA-3C40CD8F8EF7}"/>
          </ac:spMkLst>
        </pc:spChg>
        <pc:picChg chg="add mod">
          <ac:chgData name="FABIANA CASTIGLIONE" userId="d6e33a82-5a12-470e-a874-7d73c1bb673a" providerId="ADAL" clId="{948E647F-1EAD-4C69-9C09-732BAD839EAC}" dt="2026-04-19T21:40:49.360" v="446" actId="1076"/>
          <ac:picMkLst>
            <pc:docMk/>
            <pc:sldMk cId="1339259926" sldId="1993219354"/>
            <ac:picMk id="3" creationId="{8FA9D763-380E-8657-ECD0-BD6BC3A46DA8}"/>
          </ac:picMkLst>
        </pc:picChg>
      </pc:sldChg>
      <pc:sldChg chg="modSp mod">
        <pc:chgData name="FABIANA CASTIGLIONE" userId="d6e33a82-5a12-470e-a874-7d73c1bb673a" providerId="ADAL" clId="{948E647F-1EAD-4C69-9C09-732BAD839EAC}" dt="2026-04-20T21:22:41.285" v="636" actId="14100"/>
        <pc:sldMkLst>
          <pc:docMk/>
          <pc:sldMk cId="2347220771" sldId="1993219355"/>
        </pc:sldMkLst>
        <pc:spChg chg="mod">
          <ac:chgData name="FABIANA CASTIGLIONE" userId="d6e33a82-5a12-470e-a874-7d73c1bb673a" providerId="ADAL" clId="{948E647F-1EAD-4C69-9C09-732BAD839EAC}" dt="2026-04-20T21:22:29.606" v="635" actId="20577"/>
          <ac:spMkLst>
            <pc:docMk/>
            <pc:sldMk cId="2347220771" sldId="1993219355"/>
            <ac:spMk id="9" creationId="{1A1E2E65-0C1D-9B79-51DF-0E4559683F96}"/>
          </ac:spMkLst>
        </pc:spChg>
        <pc:grpChg chg="mod">
          <ac:chgData name="FABIANA CASTIGLIONE" userId="d6e33a82-5a12-470e-a874-7d73c1bb673a" providerId="ADAL" clId="{948E647F-1EAD-4C69-9C09-732BAD839EAC}" dt="2026-04-20T21:22:41.285" v="636" actId="14100"/>
          <ac:grpSpMkLst>
            <pc:docMk/>
            <pc:sldMk cId="2347220771" sldId="1993219355"/>
            <ac:grpSpMk id="6" creationId="{003FA1C4-F54D-27FF-9E8B-2CBEE5D0F99D}"/>
          </ac:grpSpMkLst>
        </pc:grpChg>
      </pc:sldChg>
      <pc:sldChg chg="delSp modSp mod">
        <pc:chgData name="FABIANA CASTIGLIONE" userId="d6e33a82-5a12-470e-a874-7d73c1bb673a" providerId="ADAL" clId="{948E647F-1EAD-4C69-9C09-732BAD839EAC}" dt="2026-04-18T14:42:24.408" v="17" actId="255"/>
        <pc:sldMkLst>
          <pc:docMk/>
          <pc:sldMk cId="545694169" sldId="2147481978"/>
        </pc:sldMkLst>
        <pc:graphicFrameChg chg="mod modGraphic">
          <ac:chgData name="FABIANA CASTIGLIONE" userId="d6e33a82-5a12-470e-a874-7d73c1bb673a" providerId="ADAL" clId="{948E647F-1EAD-4C69-9C09-732BAD839EAC}" dt="2026-04-18T14:42:24.408" v="17" actId="255"/>
          <ac:graphicFrameMkLst>
            <pc:docMk/>
            <pc:sldMk cId="545694169" sldId="2147481978"/>
            <ac:graphicFrameMk id="5" creationId="{1EA24BA3-F918-7825-411F-BC545C371C76}"/>
          </ac:graphicFrameMkLst>
        </pc:graphicFrameChg>
      </pc:sldChg>
      <pc:sldChg chg="delSp modSp mod">
        <pc:chgData name="FABIANA CASTIGLIONE" userId="d6e33a82-5a12-470e-a874-7d73c1bb673a" providerId="ADAL" clId="{948E647F-1EAD-4C69-9C09-732BAD839EAC}" dt="2026-04-20T21:14:16.616" v="614" actId="1035"/>
        <pc:sldMkLst>
          <pc:docMk/>
          <pc:sldMk cId="4006381218" sldId="2147481983"/>
        </pc:sldMkLst>
        <pc:spChg chg="mod">
          <ac:chgData name="FABIANA CASTIGLIONE" userId="d6e33a82-5a12-470e-a874-7d73c1bb673a" providerId="ADAL" clId="{948E647F-1EAD-4C69-9C09-732BAD839EAC}" dt="2026-04-19T22:05:48.140" v="560" actId="207"/>
          <ac:spMkLst>
            <pc:docMk/>
            <pc:sldMk cId="4006381218" sldId="2147481983"/>
            <ac:spMk id="2" creationId="{933CF3A2-13DD-34CD-A7FA-DFF06C400C7A}"/>
          </ac:spMkLst>
        </pc:spChg>
        <pc:spChg chg="mod">
          <ac:chgData name="FABIANA CASTIGLIONE" userId="d6e33a82-5a12-470e-a874-7d73c1bb673a" providerId="ADAL" clId="{948E647F-1EAD-4C69-9C09-732BAD839EAC}" dt="2026-04-20T21:14:16.616" v="614" actId="1035"/>
          <ac:spMkLst>
            <pc:docMk/>
            <pc:sldMk cId="4006381218" sldId="2147481983"/>
            <ac:spMk id="6" creationId="{7CA3864B-CC5C-5A09-30D5-F8640D955DBC}"/>
          </ac:spMkLst>
        </pc:spChg>
        <pc:graphicFrameChg chg="mod">
          <ac:chgData name="FABIANA CASTIGLIONE" userId="d6e33a82-5a12-470e-a874-7d73c1bb673a" providerId="ADAL" clId="{948E647F-1EAD-4C69-9C09-732BAD839EAC}" dt="2026-04-19T21:59:01.403" v="502" actId="14100"/>
          <ac:graphicFrameMkLst>
            <pc:docMk/>
            <pc:sldMk cId="4006381218" sldId="2147481983"/>
            <ac:graphicFrameMk id="10" creationId="{4963373D-873B-C5EE-8F30-4A30EC56AC3D}"/>
          </ac:graphicFrameMkLst>
        </pc:graphicFrameChg>
        <pc:picChg chg="mod">
          <ac:chgData name="FABIANA CASTIGLIONE" userId="d6e33a82-5a12-470e-a874-7d73c1bb673a" providerId="ADAL" clId="{948E647F-1EAD-4C69-9C09-732BAD839EAC}" dt="2026-04-19T21:59:20.332" v="504" actId="1076"/>
          <ac:picMkLst>
            <pc:docMk/>
            <pc:sldMk cId="4006381218" sldId="2147481983"/>
            <ac:picMk id="3" creationId="{BB0D9935-DE3E-3546-C2F3-2CE9FD3B77E7}"/>
          </ac:picMkLst>
        </pc:picChg>
        <pc:picChg chg="mod">
          <ac:chgData name="FABIANA CASTIGLIONE" userId="d6e33a82-5a12-470e-a874-7d73c1bb673a" providerId="ADAL" clId="{948E647F-1EAD-4C69-9C09-732BAD839EAC}" dt="2026-04-19T21:59:16.019" v="503" actId="1076"/>
          <ac:picMkLst>
            <pc:docMk/>
            <pc:sldMk cId="4006381218" sldId="2147481983"/>
            <ac:picMk id="5" creationId="{2DA66231-2921-ED62-9F5B-AC474921DDFA}"/>
          </ac:picMkLst>
        </pc:picChg>
        <pc:picChg chg="mod">
          <ac:chgData name="FABIANA CASTIGLIONE" userId="d6e33a82-5a12-470e-a874-7d73c1bb673a" providerId="ADAL" clId="{948E647F-1EAD-4C69-9C09-732BAD839EAC}" dt="2026-04-19T21:59:37.941" v="505" actId="1076"/>
          <ac:picMkLst>
            <pc:docMk/>
            <pc:sldMk cId="4006381218" sldId="2147481983"/>
            <ac:picMk id="13" creationId="{7C3813F3-FFB5-EF33-0ECA-C1026B2EE81E}"/>
          </ac:picMkLst>
        </pc:picChg>
      </pc:sldChg>
      <pc:sldChg chg="modSp mod ord">
        <pc:chgData name="FABIANA CASTIGLIONE" userId="d6e33a82-5a12-470e-a874-7d73c1bb673a" providerId="ADAL" clId="{948E647F-1EAD-4C69-9C09-732BAD839EAC}" dt="2026-05-10T14:40:53.555" v="701"/>
        <pc:sldMkLst>
          <pc:docMk/>
          <pc:sldMk cId="878206311" sldId="2147481985"/>
        </pc:sldMkLst>
        <pc:graphicFrameChg chg="mod">
          <ac:chgData name="FABIANA CASTIGLIONE" userId="d6e33a82-5a12-470e-a874-7d73c1bb673a" providerId="ADAL" clId="{948E647F-1EAD-4C69-9C09-732BAD839EAC}" dt="2026-04-19T16:03:57.207" v="423" actId="1036"/>
          <ac:graphicFrameMkLst>
            <pc:docMk/>
            <pc:sldMk cId="878206311" sldId="2147481985"/>
            <ac:graphicFrameMk id="12" creationId="{B7022CC4-9846-58D5-B68E-12FF70E1B11B}"/>
          </ac:graphicFrameMkLst>
        </pc:graphicFrameChg>
        <pc:graphicFrameChg chg="mod modGraphic">
          <ac:chgData name="FABIANA CASTIGLIONE" userId="d6e33a82-5a12-470e-a874-7d73c1bb673a" providerId="ADAL" clId="{948E647F-1EAD-4C69-9C09-732BAD839EAC}" dt="2026-04-19T16:04:00.769" v="424" actId="1036"/>
          <ac:graphicFrameMkLst>
            <pc:docMk/>
            <pc:sldMk cId="878206311" sldId="2147481985"/>
            <ac:graphicFrameMk id="14" creationId="{FAE359EC-A75E-3590-0B79-3610A633CA0D}"/>
          </ac:graphicFrameMkLst>
        </pc:graphicFrameChg>
        <pc:picChg chg="mod">
          <ac:chgData name="FABIANA CASTIGLIONE" userId="d6e33a82-5a12-470e-a874-7d73c1bb673a" providerId="ADAL" clId="{948E647F-1EAD-4C69-9C09-732BAD839EAC}" dt="2026-04-19T16:04:24.469" v="426" actId="1038"/>
          <ac:picMkLst>
            <pc:docMk/>
            <pc:sldMk cId="878206311" sldId="2147481985"/>
            <ac:picMk id="5" creationId="{A95E6586-00E3-C7C8-AC98-A213D7190F98}"/>
          </ac:picMkLst>
        </pc:picChg>
      </pc:sldChg>
      <pc:sldChg chg="modSp mod">
        <pc:chgData name="FABIANA CASTIGLIONE" userId="d6e33a82-5a12-470e-a874-7d73c1bb673a" providerId="ADAL" clId="{948E647F-1EAD-4C69-9C09-732BAD839EAC}" dt="2026-05-10T14:38:01.880" v="699" actId="20577"/>
        <pc:sldMkLst>
          <pc:docMk/>
          <pc:sldMk cId="1844963827" sldId="2147481986"/>
        </pc:sldMkLst>
        <pc:spChg chg="mod">
          <ac:chgData name="FABIANA CASTIGLIONE" userId="d6e33a82-5a12-470e-a874-7d73c1bb673a" providerId="ADAL" clId="{948E647F-1EAD-4C69-9C09-732BAD839EAC}" dt="2026-05-10T14:38:01.880" v="699" actId="20577"/>
          <ac:spMkLst>
            <pc:docMk/>
            <pc:sldMk cId="1844963827" sldId="2147481986"/>
            <ac:spMk id="9" creationId="{3C51247C-5686-095A-7377-D30DD14F124B}"/>
          </ac:spMkLst>
        </pc:spChg>
        <pc:picChg chg="mod">
          <ac:chgData name="FABIANA CASTIGLIONE" userId="d6e33a82-5a12-470e-a874-7d73c1bb673a" providerId="ADAL" clId="{948E647F-1EAD-4C69-9C09-732BAD839EAC}" dt="2026-05-10T14:37:22.026" v="683" actId="1035"/>
          <ac:picMkLst>
            <pc:docMk/>
            <pc:sldMk cId="1844963827" sldId="2147481986"/>
            <ac:picMk id="6" creationId="{1D947DFB-E9B3-0004-821C-1BD8ABD4050C}"/>
          </ac:picMkLst>
        </pc:picChg>
      </pc:sldChg>
      <pc:sldChg chg="addSp modSp mod">
        <pc:chgData name="FABIANA CASTIGLIONE" userId="d6e33a82-5a12-470e-a874-7d73c1bb673a" providerId="ADAL" clId="{948E647F-1EAD-4C69-9C09-732BAD839EAC}" dt="2026-04-19T22:02:27.541" v="555" actId="1035"/>
        <pc:sldMkLst>
          <pc:docMk/>
          <pc:sldMk cId="1869876589" sldId="2147481987"/>
        </pc:sldMkLst>
        <pc:spChg chg="add mod">
          <ac:chgData name="FABIANA CASTIGLIONE" userId="d6e33a82-5a12-470e-a874-7d73c1bb673a" providerId="ADAL" clId="{948E647F-1EAD-4C69-9C09-732BAD839EAC}" dt="2026-04-19T22:02:27.541" v="555" actId="1035"/>
          <ac:spMkLst>
            <pc:docMk/>
            <pc:sldMk cId="1869876589" sldId="2147481987"/>
            <ac:spMk id="2" creationId="{4B600281-C9CE-5D4F-FBDF-F8FB2D35DC57}"/>
          </ac:spMkLst>
        </pc:spChg>
      </pc:sldChg>
      <pc:sldChg chg="modSp add del mod ord">
        <pc:chgData name="FABIANA CASTIGLIONE" userId="d6e33a82-5a12-470e-a874-7d73c1bb673a" providerId="ADAL" clId="{948E647F-1EAD-4C69-9C09-732BAD839EAC}" dt="2026-04-21T17:22:53.141" v="679"/>
        <pc:sldMkLst>
          <pc:docMk/>
          <pc:sldMk cId="2277956298" sldId="2147481991"/>
        </pc:sldMkLst>
        <pc:spChg chg="mod">
          <ac:chgData name="FABIANA CASTIGLIONE" userId="d6e33a82-5a12-470e-a874-7d73c1bb673a" providerId="ADAL" clId="{948E647F-1EAD-4C69-9C09-732BAD839EAC}" dt="2026-04-18T15:28:41.734" v="192" actId="1035"/>
          <ac:spMkLst>
            <pc:docMk/>
            <pc:sldMk cId="2277956298" sldId="2147481991"/>
            <ac:spMk id="6" creationId="{7DA7BBD0-1EE2-2EA7-D25F-8EE7FAD80C06}"/>
          </ac:spMkLst>
        </pc:spChg>
        <pc:spChg chg="mod">
          <ac:chgData name="FABIANA CASTIGLIONE" userId="d6e33a82-5a12-470e-a874-7d73c1bb673a" providerId="ADAL" clId="{948E647F-1EAD-4C69-9C09-732BAD839EAC}" dt="2026-04-18T15:28:41.734" v="192" actId="1035"/>
          <ac:spMkLst>
            <pc:docMk/>
            <pc:sldMk cId="2277956298" sldId="2147481991"/>
            <ac:spMk id="7" creationId="{FEABBF50-5BDC-EE01-91FB-EB673B68B907}"/>
          </ac:spMkLst>
        </pc:spChg>
        <pc:spChg chg="mod">
          <ac:chgData name="FABIANA CASTIGLIONE" userId="d6e33a82-5a12-470e-a874-7d73c1bb673a" providerId="ADAL" clId="{948E647F-1EAD-4C69-9C09-732BAD839EAC}" dt="2026-04-18T15:28:41.734" v="192" actId="1035"/>
          <ac:spMkLst>
            <pc:docMk/>
            <pc:sldMk cId="2277956298" sldId="2147481991"/>
            <ac:spMk id="8" creationId="{95DCEB1A-1AF5-5251-F9C1-7F058507258F}"/>
          </ac:spMkLst>
        </pc:spChg>
        <pc:spChg chg="mod">
          <ac:chgData name="FABIANA CASTIGLIONE" userId="d6e33a82-5a12-470e-a874-7d73c1bb673a" providerId="ADAL" clId="{948E647F-1EAD-4C69-9C09-732BAD839EAC}" dt="2026-04-18T15:28:41.734" v="192" actId="1035"/>
          <ac:spMkLst>
            <pc:docMk/>
            <pc:sldMk cId="2277956298" sldId="2147481991"/>
            <ac:spMk id="9" creationId="{D922BA0E-AB70-AA87-490A-2E317F469493}"/>
          </ac:spMkLst>
        </pc:spChg>
        <pc:grpChg chg="mod">
          <ac:chgData name="FABIANA CASTIGLIONE" userId="d6e33a82-5a12-470e-a874-7d73c1bb673a" providerId="ADAL" clId="{948E647F-1EAD-4C69-9C09-732BAD839EAC}" dt="2026-04-18T15:28:41.734" v="192" actId="1035"/>
          <ac:grpSpMkLst>
            <pc:docMk/>
            <pc:sldMk cId="2277956298" sldId="2147481991"/>
            <ac:grpSpMk id="4" creationId="{36FAC480-428F-909B-A33A-82BA27C05CDC}"/>
          </ac:grpSpMkLst>
        </pc:grpChg>
        <pc:graphicFrameChg chg="mod modGraphic">
          <ac:chgData name="FABIANA CASTIGLIONE" userId="d6e33a82-5a12-470e-a874-7d73c1bb673a" providerId="ADAL" clId="{948E647F-1EAD-4C69-9C09-732BAD839EAC}" dt="2026-04-19T15:35:08.590" v="366" actId="255"/>
          <ac:graphicFrameMkLst>
            <pc:docMk/>
            <pc:sldMk cId="2277956298" sldId="2147481991"/>
            <ac:graphicFrameMk id="3" creationId="{8F1545B7-C473-92BB-C87E-14A0D58C94B4}"/>
          </ac:graphicFrameMkLst>
        </pc:graphicFrameChg>
        <pc:graphicFrameChg chg="mod">
          <ac:chgData name="FABIANA CASTIGLIONE" userId="d6e33a82-5a12-470e-a874-7d73c1bb673a" providerId="ADAL" clId="{948E647F-1EAD-4C69-9C09-732BAD839EAC}" dt="2026-04-18T15:28:41.734" v="192" actId="1035"/>
          <ac:graphicFrameMkLst>
            <pc:docMk/>
            <pc:sldMk cId="2277956298" sldId="2147481991"/>
            <ac:graphicFrameMk id="5" creationId="{F713B25B-CA63-5F5E-3BBE-B89E90655DBC}"/>
          </ac:graphicFrameMkLst>
        </pc:graphicFrameChg>
        <pc:graphicFrameChg chg="mod">
          <ac:chgData name="FABIANA CASTIGLIONE" userId="d6e33a82-5a12-470e-a874-7d73c1bb673a" providerId="ADAL" clId="{948E647F-1EAD-4C69-9C09-732BAD839EAC}" dt="2026-04-18T15:28:08.398" v="178" actId="478"/>
          <ac:graphicFrameMkLst>
            <pc:docMk/>
            <pc:sldMk cId="2277956298" sldId="2147481991"/>
            <ac:graphicFrameMk id="13" creationId="{2C574F14-596D-A68B-DBF0-D53FD52D63F5}"/>
          </ac:graphicFrameMkLst>
        </pc:graphicFrameChg>
      </pc:sldChg>
      <pc:sldChg chg="addSp delSp modSp add mod">
        <pc:chgData name="FABIANA CASTIGLIONE" userId="d6e33a82-5a12-470e-a874-7d73c1bb673a" providerId="ADAL" clId="{948E647F-1EAD-4C69-9C09-732BAD839EAC}" dt="2026-04-20T16:51:09.654" v="568" actId="1076"/>
        <pc:sldMkLst>
          <pc:docMk/>
          <pc:sldMk cId="3123569546" sldId="2147481992"/>
        </pc:sldMkLst>
        <pc:spChg chg="mod">
          <ac:chgData name="FABIANA CASTIGLIONE" userId="d6e33a82-5a12-470e-a874-7d73c1bb673a" providerId="ADAL" clId="{948E647F-1EAD-4C69-9C09-732BAD839EAC}" dt="2026-04-19T14:26:52.259" v="210" actId="1076"/>
          <ac:spMkLst>
            <pc:docMk/>
            <pc:sldMk cId="3123569546" sldId="2147481992"/>
            <ac:spMk id="8" creationId="{FF57B70C-1D00-F76F-555C-B9F465FCD67F}"/>
          </ac:spMkLst>
        </pc:spChg>
        <pc:spChg chg="mod">
          <ac:chgData name="FABIANA CASTIGLIONE" userId="d6e33a82-5a12-470e-a874-7d73c1bb673a" providerId="ADAL" clId="{948E647F-1EAD-4C69-9C09-732BAD839EAC}" dt="2026-04-19T14:31:25.796" v="243" actId="1035"/>
          <ac:spMkLst>
            <pc:docMk/>
            <pc:sldMk cId="3123569546" sldId="2147481992"/>
            <ac:spMk id="14" creationId="{A26E4216-DA9A-0719-ADB7-862B6B118082}"/>
          </ac:spMkLst>
        </pc:spChg>
        <pc:spChg chg="mod">
          <ac:chgData name="FABIANA CASTIGLIONE" userId="d6e33a82-5a12-470e-a874-7d73c1bb673a" providerId="ADAL" clId="{948E647F-1EAD-4C69-9C09-732BAD839EAC}" dt="2026-04-19T14:30:41.720" v="230" actId="255"/>
          <ac:spMkLst>
            <pc:docMk/>
            <pc:sldMk cId="3123569546" sldId="2147481992"/>
            <ac:spMk id="22" creationId="{36D5CC28-38D8-FE12-239F-962BD3221D77}"/>
          </ac:spMkLst>
        </pc:spChg>
        <pc:grpChg chg="mod">
          <ac:chgData name="FABIANA CASTIGLIONE" userId="d6e33a82-5a12-470e-a874-7d73c1bb673a" providerId="ADAL" clId="{948E647F-1EAD-4C69-9C09-732BAD839EAC}" dt="2026-04-20T16:50:55.760" v="567" actId="14100"/>
          <ac:grpSpMkLst>
            <pc:docMk/>
            <pc:sldMk cId="3123569546" sldId="2147481992"/>
            <ac:grpSpMk id="2" creationId="{B75DCF00-F435-72E0-2E7E-1AEB6F858DB0}"/>
          </ac:grpSpMkLst>
        </pc:grpChg>
        <pc:grpChg chg="mod">
          <ac:chgData name="FABIANA CASTIGLIONE" userId="d6e33a82-5a12-470e-a874-7d73c1bb673a" providerId="ADAL" clId="{948E647F-1EAD-4C69-9C09-732BAD839EAC}" dt="2026-04-20T16:50:48.920" v="566" actId="1076"/>
          <ac:grpSpMkLst>
            <pc:docMk/>
            <pc:sldMk cId="3123569546" sldId="2147481992"/>
            <ac:grpSpMk id="20" creationId="{A84FAEB5-B9CA-1501-80C7-1FF4E5A5D97B}"/>
          </ac:grpSpMkLst>
        </pc:grpChg>
        <pc:picChg chg="mod">
          <ac:chgData name="FABIANA CASTIGLIONE" userId="d6e33a82-5a12-470e-a874-7d73c1bb673a" providerId="ADAL" clId="{948E647F-1EAD-4C69-9C09-732BAD839EAC}" dt="2026-04-20T16:50:42.813" v="565" actId="14100"/>
          <ac:picMkLst>
            <pc:docMk/>
            <pc:sldMk cId="3123569546" sldId="2147481992"/>
            <ac:picMk id="2050" creationId="{91A9F83F-9779-5C72-1DA8-55EDCF4E34AF}"/>
          </ac:picMkLst>
        </pc:picChg>
        <pc:picChg chg="mod">
          <ac:chgData name="FABIANA CASTIGLIONE" userId="d6e33a82-5a12-470e-a874-7d73c1bb673a" providerId="ADAL" clId="{948E647F-1EAD-4C69-9C09-732BAD839EAC}" dt="2026-04-20T16:51:09.654" v="568" actId="1076"/>
          <ac:picMkLst>
            <pc:docMk/>
            <pc:sldMk cId="3123569546" sldId="2147481992"/>
            <ac:picMk id="2052" creationId="{35CE3AE0-8885-F3AB-37DA-CA1F5251054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Macro-Enabled_Worksheet1.xlsm"/><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588235294117645E-2"/>
          <c:y val="2.2151898734177215E-2"/>
          <c:w val="0.94264705882352939"/>
          <c:h val="0.86392405063291144"/>
        </c:manualLayout>
      </c:layout>
      <c:bar3DChart>
        <c:barDir val="col"/>
        <c:grouping val="clustered"/>
        <c:varyColors val="0"/>
        <c:ser>
          <c:idx val="0"/>
          <c:order val="0"/>
          <c:tx>
            <c:strRef>
              <c:f>Sheet1!$A$2</c:f>
              <c:strCache>
                <c:ptCount val="1"/>
                <c:pt idx="0">
                  <c:v>MORTALITY</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invertIfNegative val="0"/>
          <c:dPt>
            <c:idx val="0"/>
            <c:invertIfNegative val="0"/>
            <c:bubble3D val="0"/>
            <c:extLst>
              <c:ext xmlns:c16="http://schemas.microsoft.com/office/drawing/2014/chart" uri="{C3380CC4-5D6E-409C-BE32-E72D297353CC}">
                <c16:uniqueId val="{00000001-0E21-844D-8251-370A59B10A4E}"/>
              </c:ext>
            </c:extLst>
          </c:dPt>
          <c:dPt>
            <c:idx val="1"/>
            <c:invertIfNegative val="0"/>
            <c:bubble3D val="0"/>
            <c:extLst>
              <c:ext xmlns:c16="http://schemas.microsoft.com/office/drawing/2014/chart" uri="{C3380CC4-5D6E-409C-BE32-E72D297353CC}">
                <c16:uniqueId val="{00000003-0E21-844D-8251-370A59B10A4E}"/>
              </c:ext>
            </c:extLst>
          </c:dPt>
          <c:dPt>
            <c:idx val="2"/>
            <c:invertIfNegative val="0"/>
            <c:bubble3D val="0"/>
            <c:extLst>
              <c:ext xmlns:c16="http://schemas.microsoft.com/office/drawing/2014/chart" uri="{C3380CC4-5D6E-409C-BE32-E72D297353CC}">
                <c16:uniqueId val="{00000005-0E21-844D-8251-370A59B10A4E}"/>
              </c:ext>
            </c:extLst>
          </c:dPt>
          <c:dPt>
            <c:idx val="3"/>
            <c:invertIfNegative val="0"/>
            <c:bubble3D val="0"/>
            <c:extLst>
              <c:ext xmlns:c16="http://schemas.microsoft.com/office/drawing/2014/chart" uri="{C3380CC4-5D6E-409C-BE32-E72D297353CC}">
                <c16:uniqueId val="{00000007-0E21-844D-8251-370A59B10A4E}"/>
              </c:ext>
            </c:extLst>
          </c:dPt>
          <c:cat>
            <c:strRef>
              <c:f>Sheet1!$B$1:$D$1</c:f>
              <c:strCache>
                <c:ptCount val="3"/>
                <c:pt idx="0">
                  <c:v>BEFORE STEROIDS</c:v>
                </c:pt>
                <c:pt idx="1">
                  <c:v>CORTISONE</c:v>
                </c:pt>
                <c:pt idx="2">
                  <c:v>OXFORD REGIME</c:v>
                </c:pt>
              </c:strCache>
            </c:strRef>
          </c:cat>
          <c:val>
            <c:numRef>
              <c:f>Sheet1!$B$2:$D$2</c:f>
              <c:numCache>
                <c:formatCode>General</c:formatCode>
                <c:ptCount val="3"/>
                <c:pt idx="0">
                  <c:v>24</c:v>
                </c:pt>
                <c:pt idx="1">
                  <c:v>7</c:v>
                </c:pt>
                <c:pt idx="2">
                  <c:v>0.5</c:v>
                </c:pt>
              </c:numCache>
            </c:numRef>
          </c:val>
          <c:extLst>
            <c:ext xmlns:c16="http://schemas.microsoft.com/office/drawing/2014/chart" uri="{C3380CC4-5D6E-409C-BE32-E72D297353CC}">
              <c16:uniqueId val="{00000008-0E21-844D-8251-370A59B10A4E}"/>
            </c:ext>
          </c:extLst>
        </c:ser>
        <c:dLbls>
          <c:showLegendKey val="0"/>
          <c:showVal val="0"/>
          <c:showCatName val="0"/>
          <c:showSerName val="0"/>
          <c:showPercent val="0"/>
          <c:showBubbleSize val="0"/>
        </c:dLbls>
        <c:gapWidth val="150"/>
        <c:shape val="box"/>
        <c:axId val="1461364688"/>
        <c:axId val="1"/>
        <c:axId val="0"/>
      </c:bar3DChart>
      <c:catAx>
        <c:axId val="1461364688"/>
        <c:scaling>
          <c:orientation val="minMax"/>
        </c:scaling>
        <c:delete val="0"/>
        <c:axPos val="b"/>
        <c:numFmt formatCode="General" sourceLinked="1"/>
        <c:majorTickMark val="none"/>
        <c:minorTickMark val="none"/>
        <c:tickLblPos val="low"/>
        <c:spPr>
          <a:noFill/>
          <a:ln>
            <a:noFill/>
          </a:ln>
          <a:effectLst/>
        </c:spPr>
        <c:txPr>
          <a:bodyPr rot="0" spcFirstLastPara="1" vertOverflow="ellipsis"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1"/>
        <c:crosses val="autoZero"/>
        <c:auto val="1"/>
        <c:lblAlgn val="ctr"/>
        <c:lblOffset val="100"/>
        <c:tickLblSkip val="1"/>
        <c:tickMarkSkip val="1"/>
        <c:noMultiLvlLbl val="0"/>
      </c:catAx>
      <c:valAx>
        <c:axId val="1"/>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it-IT"/>
          </a:p>
        </c:txPr>
        <c:crossAx val="14613646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76470588235295E-2"/>
          <c:y val="0.16455696202531644"/>
          <c:w val="0.92352941176470593"/>
          <c:h val="0.67721518987341767"/>
        </c:manualLayout>
      </c:layout>
      <c:barChart>
        <c:barDir val="col"/>
        <c:grouping val="clustered"/>
        <c:varyColors val="0"/>
        <c:ser>
          <c:idx val="0"/>
          <c:order val="0"/>
          <c:tx>
            <c:strRef>
              <c:f>Sheet1!$A$2</c:f>
              <c:strCache>
                <c:ptCount val="1"/>
                <c:pt idx="0">
                  <c:v>Operated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tx>
                <c:rich>
                  <a:bodyPr/>
                  <a:lstStyle/>
                  <a:p>
                    <a:fld id="{B5FD3F67-FF8E-2F45-ABC8-42754EA7A515}" type="VALUE">
                      <a:rPr lang="en-US">
                        <a:solidFill>
                          <a:schemeClr val="tx2"/>
                        </a:solidFill>
                      </a:rPr>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A7F-E544-83AC-8256432D6E4D}"/>
                </c:ext>
              </c:extLst>
            </c:dLbl>
            <c:dLbl>
              <c:idx val="1"/>
              <c:tx>
                <c:rich>
                  <a:bodyPr/>
                  <a:lstStyle/>
                  <a:p>
                    <a:fld id="{C1F9B02E-A96F-3846-8115-8485A68851C6}" type="VALUE">
                      <a:rPr lang="en-US">
                        <a:solidFill>
                          <a:schemeClr val="tx2"/>
                        </a:solidFill>
                      </a:rPr>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A7F-E544-83AC-8256432D6E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Infliximab</c:v>
                </c:pt>
                <c:pt idx="1">
                  <c:v>Placebo</c:v>
                </c:pt>
              </c:strCache>
            </c:strRef>
          </c:cat>
          <c:val>
            <c:numRef>
              <c:f>Sheet1!$B$2:$C$2</c:f>
              <c:numCache>
                <c:formatCode>General</c:formatCode>
                <c:ptCount val="2"/>
                <c:pt idx="0">
                  <c:v>29</c:v>
                </c:pt>
                <c:pt idx="1">
                  <c:v>67</c:v>
                </c:pt>
              </c:numCache>
            </c:numRef>
          </c:val>
          <c:extLst>
            <c:ext xmlns:c16="http://schemas.microsoft.com/office/drawing/2014/chart" uri="{C3380CC4-5D6E-409C-BE32-E72D297353CC}">
              <c16:uniqueId val="{00000002-DA7F-E544-83AC-8256432D6E4D}"/>
            </c:ext>
          </c:extLst>
        </c:ser>
        <c:ser>
          <c:idx val="1"/>
          <c:order val="1"/>
          <c:tx>
            <c:strRef>
              <c:f>Sheet1!$A$3</c:f>
              <c:strCache>
                <c:ptCount val="1"/>
                <c:pt idx="0">
                  <c:v>Not operated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Lbl>
              <c:idx val="0"/>
              <c:tx>
                <c:rich>
                  <a:bodyPr/>
                  <a:lstStyle/>
                  <a:p>
                    <a:fld id="{79326427-2DCD-AC47-8851-65E8CF50B992}" type="VALUE">
                      <a:rPr lang="en-US">
                        <a:solidFill>
                          <a:schemeClr val="tx2"/>
                        </a:solidFill>
                      </a:rPr>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A7F-E544-83AC-8256432D6E4D}"/>
                </c:ext>
              </c:extLst>
            </c:dLbl>
            <c:dLbl>
              <c:idx val="1"/>
              <c:tx>
                <c:rich>
                  <a:bodyPr/>
                  <a:lstStyle/>
                  <a:p>
                    <a:fld id="{8FFA2040-2EA4-6A4B-8C1A-3FC4D0AFE989}" type="VALUE">
                      <a:rPr lang="en-US">
                        <a:solidFill>
                          <a:schemeClr val="tx2"/>
                        </a:solidFill>
                      </a:rPr>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A7F-E544-83AC-8256432D6E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Infliximab</c:v>
                </c:pt>
                <c:pt idx="1">
                  <c:v>Placebo</c:v>
                </c:pt>
              </c:strCache>
            </c:strRef>
          </c:cat>
          <c:val>
            <c:numRef>
              <c:f>Sheet1!$B$3:$C$3</c:f>
              <c:numCache>
                <c:formatCode>General</c:formatCode>
                <c:ptCount val="2"/>
                <c:pt idx="0">
                  <c:v>71</c:v>
                </c:pt>
                <c:pt idx="1">
                  <c:v>33</c:v>
                </c:pt>
              </c:numCache>
            </c:numRef>
          </c:val>
          <c:extLst>
            <c:ext xmlns:c16="http://schemas.microsoft.com/office/drawing/2014/chart" uri="{C3380CC4-5D6E-409C-BE32-E72D297353CC}">
              <c16:uniqueId val="{00000005-DA7F-E544-83AC-8256432D6E4D}"/>
            </c:ext>
          </c:extLst>
        </c:ser>
        <c:dLbls>
          <c:showLegendKey val="0"/>
          <c:showVal val="0"/>
          <c:showCatName val="0"/>
          <c:showSerName val="0"/>
          <c:showPercent val="0"/>
          <c:showBubbleSize val="0"/>
        </c:dLbls>
        <c:gapWidth val="100"/>
        <c:overlap val="-24"/>
        <c:axId val="363729536"/>
        <c:axId val="1"/>
      </c:barChart>
      <c:catAx>
        <c:axId val="36372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it-IT"/>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it-IT"/>
          </a:p>
        </c:txPr>
        <c:crossAx val="363729536"/>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it-IT"/>
          </a:p>
        </c:txPr>
      </c:legendEntry>
      <c:legendEntry>
        <c:idx val="1"/>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it-IT"/>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8.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image" Target="../media/image41.svg"/></Relationships>
</file>

<file path=ppt/diagrams/_rels/data5.xml.rels><?xml version="1.0" encoding="UTF-8" standalone="yes"?>
<Relationships xmlns="http://schemas.openxmlformats.org/package/2006/relationships"><Relationship Id="rId1" Type="http://schemas.openxmlformats.org/officeDocument/2006/relationships/image" Target="../media/image5.svg"/></Relationships>
</file>

<file path=ppt/diagrams/_rels/data6.xml.rels><?xml version="1.0" encoding="UTF-8" standalone="yes"?>
<Relationships xmlns="http://schemas.openxmlformats.org/package/2006/relationships"><Relationship Id="rId1" Type="http://schemas.openxmlformats.org/officeDocument/2006/relationships/image" Target="../media/image7.svg"/></Relationships>
</file>

<file path=ppt/diagrams/_rels/data7.xml.rels><?xml version="1.0" encoding="UTF-8" standalone="yes"?>
<Relationships xmlns="http://schemas.openxmlformats.org/package/2006/relationships"><Relationship Id="rId1" Type="http://schemas.openxmlformats.org/officeDocument/2006/relationships/image" Target="../media/image5.svg"/></Relationships>
</file>

<file path=ppt/diagrams/_rels/data9.xml.rels><?xml version="1.0" encoding="UTF-8" standalone="yes"?>
<Relationships xmlns="http://schemas.openxmlformats.org/package/2006/relationships"><Relationship Id="rId1" Type="http://schemas.openxmlformats.org/officeDocument/2006/relationships/image" Target="../media/image8.svg"/></Relationships>
</file>

<file path=ppt/diagrams/_rels/drawing18.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1" Type="http://schemas.openxmlformats.org/officeDocument/2006/relationships/image" Target="../media/image5.svg"/></Relationships>
</file>

<file path=ppt/diagrams/_rels/drawing6.xml.rels><?xml version="1.0" encoding="UTF-8" standalone="yes"?>
<Relationships xmlns="http://schemas.openxmlformats.org/package/2006/relationships"><Relationship Id="rId1" Type="http://schemas.openxmlformats.org/officeDocument/2006/relationships/image" Target="../media/image7.svg"/></Relationships>
</file>

<file path=ppt/diagrams/_rels/drawing7.xml.rels><?xml version="1.0" encoding="UTF-8" standalone="yes"?>
<Relationships xmlns="http://schemas.openxmlformats.org/package/2006/relationships"><Relationship Id="rId1" Type="http://schemas.openxmlformats.org/officeDocument/2006/relationships/image" Target="../media/image5.svg"/></Relationships>
</file>

<file path=ppt/diagrams/_rels/drawing9.xml.rels><?xml version="1.0" encoding="UTF-8" standalone="yes"?>
<Relationships xmlns="http://schemas.openxmlformats.org/package/2006/relationships"><Relationship Id="rId1"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F69AD-27D5-4C3F-9A4F-7B13D6FAB5FF}"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it-IT"/>
        </a:p>
      </dgm:t>
    </dgm:pt>
    <dgm:pt modelId="{200F21DD-5A35-44D3-B7C4-551A42C134F8}">
      <dgm:prSet phldrT="[Testo]" custT="1"/>
      <dgm:spPr/>
      <dgm:t>
        <a:bodyPr/>
        <a:lstStyle/>
        <a:p>
          <a:pPr algn="ctr"/>
          <a:r>
            <a:rPr lang="en-US" sz="1800" b="1" cap="small" baseline="0" dirty="0">
              <a:solidFill>
                <a:schemeClr val="accent1">
                  <a:lumMod val="50000"/>
                </a:schemeClr>
              </a:solidFill>
            </a:rPr>
            <a:t>ASUC usually presents as </a:t>
          </a:r>
          <a:r>
            <a:rPr lang="en-US" sz="1800" b="1" cap="small" baseline="0" dirty="0">
              <a:solidFill>
                <a:srgbClr val="FF0000"/>
              </a:solidFill>
            </a:rPr>
            <a:t>acute episodes of a relapsing-remittent UC </a:t>
          </a:r>
          <a:endParaRPr lang="it-IT" sz="1800" b="1" cap="small" baseline="0" dirty="0">
            <a:solidFill>
              <a:srgbClr val="FF0000"/>
            </a:solidFill>
          </a:endParaRPr>
        </a:p>
      </dgm:t>
    </dgm:pt>
    <dgm:pt modelId="{0C52865C-F35C-402F-807D-D2548E8792DD}" type="parTrans" cxnId="{065560E0-C57E-488A-851B-D6B99E297A86}">
      <dgm:prSet/>
      <dgm:spPr/>
      <dgm:t>
        <a:bodyPr/>
        <a:lstStyle/>
        <a:p>
          <a:pPr algn="ctr"/>
          <a:endParaRPr lang="it-IT" sz="1600" b="1" cap="small" baseline="0">
            <a:solidFill>
              <a:schemeClr val="accent1">
                <a:lumMod val="50000"/>
              </a:schemeClr>
            </a:solidFill>
          </a:endParaRPr>
        </a:p>
      </dgm:t>
    </dgm:pt>
    <dgm:pt modelId="{97565E72-09FF-44A6-A22A-7227D3119D16}" type="sibTrans" cxnId="{065560E0-C57E-488A-851B-D6B99E297A86}">
      <dgm:prSet/>
      <dgm:spPr/>
      <dgm:t>
        <a:bodyPr/>
        <a:lstStyle/>
        <a:p>
          <a:pPr algn="ctr"/>
          <a:endParaRPr lang="it-IT" sz="1600" b="1" cap="small" baseline="0">
            <a:solidFill>
              <a:schemeClr val="accent1">
                <a:lumMod val="50000"/>
              </a:schemeClr>
            </a:solidFill>
          </a:endParaRPr>
        </a:p>
      </dgm:t>
    </dgm:pt>
    <dgm:pt modelId="{A6415662-6889-40AE-A4E3-515489A77851}">
      <dgm:prSet custT="1"/>
      <dgm:spPr/>
      <dgm:t>
        <a:bodyPr/>
        <a:lstStyle/>
        <a:p>
          <a:pPr algn="ctr"/>
          <a:r>
            <a:rPr lang="en-US" sz="1800" b="1" cap="small" baseline="0" dirty="0">
              <a:solidFill>
                <a:schemeClr val="accent1">
                  <a:lumMod val="50000"/>
                </a:schemeClr>
              </a:solidFill>
            </a:rPr>
            <a:t>ASUC may be the </a:t>
          </a:r>
          <a:r>
            <a:rPr lang="en-US" sz="1800" b="1" cap="small" baseline="0" dirty="0">
              <a:solidFill>
                <a:srgbClr val="FF0000"/>
              </a:solidFill>
            </a:rPr>
            <a:t>onset feature </a:t>
          </a:r>
          <a:r>
            <a:rPr lang="en-US" sz="1800" b="1" cap="small" baseline="0" dirty="0">
              <a:solidFill>
                <a:schemeClr val="accent1">
                  <a:lumMod val="50000"/>
                </a:schemeClr>
              </a:solidFill>
            </a:rPr>
            <a:t>in up of one-third of UC patients</a:t>
          </a:r>
        </a:p>
      </dgm:t>
    </dgm:pt>
    <dgm:pt modelId="{3FE1028A-AD15-49A0-80AD-7BA90C4A5FA9}" type="parTrans" cxnId="{ED17E875-7207-44E3-BD50-6FE8C8D11EED}">
      <dgm:prSet/>
      <dgm:spPr/>
      <dgm:t>
        <a:bodyPr/>
        <a:lstStyle/>
        <a:p>
          <a:pPr algn="ctr"/>
          <a:endParaRPr lang="it-IT" sz="1600" b="1" cap="small" baseline="0">
            <a:solidFill>
              <a:schemeClr val="accent1">
                <a:lumMod val="50000"/>
              </a:schemeClr>
            </a:solidFill>
          </a:endParaRPr>
        </a:p>
      </dgm:t>
    </dgm:pt>
    <dgm:pt modelId="{CFA01512-F9FB-4BFB-9262-B1DE717B4F96}" type="sibTrans" cxnId="{ED17E875-7207-44E3-BD50-6FE8C8D11EED}">
      <dgm:prSet/>
      <dgm:spPr/>
      <dgm:t>
        <a:bodyPr/>
        <a:lstStyle/>
        <a:p>
          <a:pPr algn="ctr"/>
          <a:endParaRPr lang="it-IT" sz="1600" b="1" cap="small" baseline="0">
            <a:solidFill>
              <a:schemeClr val="accent1">
                <a:lumMod val="50000"/>
              </a:schemeClr>
            </a:solidFill>
          </a:endParaRPr>
        </a:p>
      </dgm:t>
    </dgm:pt>
    <dgm:pt modelId="{AE6A6892-3F84-47F7-B5E3-2B3F61CE53E7}">
      <dgm:prSet custT="1"/>
      <dgm:spPr/>
      <dgm:t>
        <a:bodyPr/>
        <a:lstStyle/>
        <a:p>
          <a:pPr algn="ctr"/>
          <a:r>
            <a:rPr lang="en-US" sz="1800" b="1" cap="small" baseline="0" dirty="0">
              <a:solidFill>
                <a:schemeClr val="accent1">
                  <a:lumMod val="50000"/>
                </a:schemeClr>
              </a:solidFill>
            </a:rPr>
            <a:t>Although </a:t>
          </a:r>
          <a:r>
            <a:rPr lang="en-US" sz="1800" b="1" cap="small" baseline="0" dirty="0">
              <a:solidFill>
                <a:srgbClr val="FF0000"/>
              </a:solidFill>
            </a:rPr>
            <a:t>colectomy rates </a:t>
          </a:r>
          <a:r>
            <a:rPr lang="en-US" sz="1800" b="1" cap="small" baseline="0" dirty="0">
              <a:solidFill>
                <a:schemeClr val="accent1">
                  <a:lumMod val="50000"/>
                </a:schemeClr>
              </a:solidFill>
            </a:rPr>
            <a:t>for ASUC have fallen over time, they remain disappointingly high at 10%–15%</a:t>
          </a:r>
        </a:p>
      </dgm:t>
    </dgm:pt>
    <dgm:pt modelId="{F64A7472-A0D5-4B1B-86FA-AA5774A642D8}" type="parTrans" cxnId="{8792273E-E065-4790-BF15-0C23FF948283}">
      <dgm:prSet/>
      <dgm:spPr/>
      <dgm:t>
        <a:bodyPr/>
        <a:lstStyle/>
        <a:p>
          <a:endParaRPr lang="it-IT" sz="1600" b="1" cap="small" baseline="0">
            <a:solidFill>
              <a:schemeClr val="accent1">
                <a:lumMod val="50000"/>
              </a:schemeClr>
            </a:solidFill>
          </a:endParaRPr>
        </a:p>
      </dgm:t>
    </dgm:pt>
    <dgm:pt modelId="{8AB2C47C-C6EC-4DD3-A74C-B69FB6ABA404}" type="sibTrans" cxnId="{8792273E-E065-4790-BF15-0C23FF948283}">
      <dgm:prSet/>
      <dgm:spPr/>
      <dgm:t>
        <a:bodyPr/>
        <a:lstStyle/>
        <a:p>
          <a:endParaRPr lang="it-IT" sz="1600" b="1" cap="small" baseline="0">
            <a:solidFill>
              <a:schemeClr val="accent1">
                <a:lumMod val="50000"/>
              </a:schemeClr>
            </a:solidFill>
          </a:endParaRPr>
        </a:p>
      </dgm:t>
    </dgm:pt>
    <dgm:pt modelId="{5560923A-984F-4ACF-842F-3E38C3FF5869}">
      <dgm:prSet custT="1"/>
      <dgm:spPr/>
      <dgm:t>
        <a:bodyPr/>
        <a:lstStyle/>
        <a:p>
          <a:pPr algn="ctr"/>
          <a:r>
            <a:rPr kumimoji="0" lang="en-US" sz="1800" b="1" i="0" u="none" strike="noStrike" cap="small" spc="0" normalizeH="0" baseline="0" noProof="0" dirty="0">
              <a:ln>
                <a:noFill/>
              </a:ln>
              <a:solidFill>
                <a:schemeClr val="accent1">
                  <a:lumMod val="50000"/>
                </a:schemeClr>
              </a:solidFill>
              <a:effectLst/>
              <a:uLnTx/>
              <a:uFillTx/>
              <a:ea typeface="+mn-ea"/>
              <a:cs typeface="+mn-cs"/>
            </a:rPr>
            <a:t>ASUC  continues to carry a  </a:t>
          </a:r>
          <a:r>
            <a:rPr kumimoji="0" lang="en-US" sz="1800" b="1" i="0" u="none" strike="noStrike" cap="small" spc="0" normalizeH="0" baseline="0" noProof="0" dirty="0">
              <a:ln>
                <a:noFill/>
              </a:ln>
              <a:solidFill>
                <a:srgbClr val="FF0000"/>
              </a:solidFill>
              <a:effectLst/>
              <a:uLnTx/>
              <a:uFillTx/>
              <a:ea typeface="+mn-ea"/>
              <a:cs typeface="+mn-cs"/>
            </a:rPr>
            <a:t>mortality risk of 1%</a:t>
          </a:r>
          <a:endParaRPr kumimoji="0" lang="en-US" sz="1800" b="1" i="0" u="none" strike="noStrike" cap="small" spc="0" normalizeH="0" baseline="0" noProof="0" dirty="0">
            <a:ln>
              <a:noFill/>
            </a:ln>
            <a:solidFill>
              <a:schemeClr val="accent1">
                <a:lumMod val="50000"/>
              </a:schemeClr>
            </a:solidFill>
            <a:effectLst/>
            <a:uLnTx/>
            <a:uFillTx/>
            <a:ea typeface="+mn-ea"/>
            <a:cs typeface="+mn-cs"/>
          </a:endParaRPr>
        </a:p>
      </dgm:t>
    </dgm:pt>
    <dgm:pt modelId="{BC920EAD-5483-43A0-8901-D0646078EDC7}" type="parTrans" cxnId="{CCAA7937-EE8B-4615-AA42-253DE6597DBA}">
      <dgm:prSet/>
      <dgm:spPr/>
      <dgm:t>
        <a:bodyPr/>
        <a:lstStyle/>
        <a:p>
          <a:endParaRPr lang="it-IT" sz="1600" b="1" cap="small" baseline="0">
            <a:solidFill>
              <a:schemeClr val="accent1">
                <a:lumMod val="50000"/>
              </a:schemeClr>
            </a:solidFill>
          </a:endParaRPr>
        </a:p>
      </dgm:t>
    </dgm:pt>
    <dgm:pt modelId="{717098BE-2CD2-4C4F-A313-E63A370E2162}" type="sibTrans" cxnId="{CCAA7937-EE8B-4615-AA42-253DE6597DBA}">
      <dgm:prSet/>
      <dgm:spPr/>
      <dgm:t>
        <a:bodyPr/>
        <a:lstStyle/>
        <a:p>
          <a:endParaRPr lang="it-IT" sz="1600" b="1" cap="small" baseline="0">
            <a:solidFill>
              <a:schemeClr val="accent1">
                <a:lumMod val="50000"/>
              </a:schemeClr>
            </a:solidFill>
          </a:endParaRPr>
        </a:p>
      </dgm:t>
    </dgm:pt>
    <dgm:pt modelId="{AE95E100-8F54-4C74-A64B-44D15B2E7168}">
      <dgm:prSet custT="1"/>
      <dgm:spPr/>
      <dgm:t>
        <a:bodyPr/>
        <a:lstStyle/>
        <a:p>
          <a:pPr algn="ctr">
            <a:buFont typeface="Arial" panose="020B0604020202020204" pitchFamily="34" charset="0"/>
            <a:buChar char="•"/>
          </a:pPr>
          <a:endParaRPr lang="it-IT" sz="1400" b="1" cap="small" baseline="0" dirty="0">
            <a:solidFill>
              <a:schemeClr val="accent1">
                <a:lumMod val="50000"/>
              </a:schemeClr>
            </a:solidFill>
          </a:endParaRPr>
        </a:p>
      </dgm:t>
    </dgm:pt>
    <dgm:pt modelId="{6F1615FC-A6D5-41ED-97CC-718144289F78}" type="parTrans" cxnId="{CE90C122-2EBC-4277-800C-4CE7ADB66026}">
      <dgm:prSet/>
      <dgm:spPr/>
      <dgm:t>
        <a:bodyPr/>
        <a:lstStyle/>
        <a:p>
          <a:endParaRPr lang="it-IT" sz="1600" b="1" cap="small" baseline="0">
            <a:solidFill>
              <a:schemeClr val="accent1">
                <a:lumMod val="50000"/>
              </a:schemeClr>
            </a:solidFill>
          </a:endParaRPr>
        </a:p>
      </dgm:t>
    </dgm:pt>
    <dgm:pt modelId="{99D6233A-C078-4D2B-BACB-78A5C01C28C8}" type="sibTrans" cxnId="{CE90C122-2EBC-4277-800C-4CE7ADB66026}">
      <dgm:prSet/>
      <dgm:spPr/>
      <dgm:t>
        <a:bodyPr/>
        <a:lstStyle/>
        <a:p>
          <a:endParaRPr lang="it-IT" sz="1600" b="1" cap="small" baseline="0">
            <a:solidFill>
              <a:schemeClr val="accent1">
                <a:lumMod val="50000"/>
              </a:schemeClr>
            </a:solidFill>
          </a:endParaRPr>
        </a:p>
      </dgm:t>
    </dgm:pt>
    <dgm:pt modelId="{B677299A-28C6-42C7-82B4-92DD6FAA2A14}">
      <dgm:prSet custT="1"/>
      <dgm:spPr/>
      <dgm:t>
        <a:bodyPr/>
        <a:lstStyle/>
        <a:p>
          <a:pPr algn="ctr"/>
          <a:endParaRPr kumimoji="0" lang="en-US" sz="1400" b="1" i="0" u="none" strike="noStrike" cap="small" spc="0" normalizeH="0" baseline="0" noProof="0" dirty="0">
            <a:ln>
              <a:noFill/>
            </a:ln>
            <a:solidFill>
              <a:schemeClr val="accent1">
                <a:lumMod val="50000"/>
              </a:schemeClr>
            </a:solidFill>
            <a:effectLst/>
            <a:uLnTx/>
            <a:uFillTx/>
            <a:ea typeface="+mn-ea"/>
            <a:cs typeface="+mn-cs"/>
          </a:endParaRPr>
        </a:p>
      </dgm:t>
    </dgm:pt>
    <dgm:pt modelId="{CAC17935-637A-40E3-B751-07DD3232A4A0}" type="parTrans" cxnId="{7FBE2DE2-97F4-46E9-93FC-78B0FCE6C05E}">
      <dgm:prSet/>
      <dgm:spPr/>
      <dgm:t>
        <a:bodyPr/>
        <a:lstStyle/>
        <a:p>
          <a:endParaRPr lang="it-IT" sz="1600"/>
        </a:p>
      </dgm:t>
    </dgm:pt>
    <dgm:pt modelId="{E04B0457-D92D-4B74-A2E3-77FE486EBB78}" type="sibTrans" cxnId="{7FBE2DE2-97F4-46E9-93FC-78B0FCE6C05E}">
      <dgm:prSet/>
      <dgm:spPr/>
      <dgm:t>
        <a:bodyPr/>
        <a:lstStyle/>
        <a:p>
          <a:endParaRPr lang="it-IT" sz="1600"/>
        </a:p>
      </dgm:t>
    </dgm:pt>
    <dgm:pt modelId="{FCEF343F-B4D9-42F8-B534-29E4024FA08D}">
      <dgm:prSet custT="1"/>
      <dgm:spPr/>
      <dgm:t>
        <a:bodyPr/>
        <a:lstStyle/>
        <a:p>
          <a:pPr algn="ctr">
            <a:buFont typeface="Arial" panose="020B0604020202020204" pitchFamily="34" charset="0"/>
            <a:buChar char="•"/>
          </a:pPr>
          <a:r>
            <a:rPr lang="en-US" sz="1400" b="1" cap="small" baseline="0" dirty="0">
              <a:solidFill>
                <a:schemeClr val="accent1">
                  <a:lumMod val="50000"/>
                </a:schemeClr>
              </a:solidFill>
            </a:rPr>
            <a:t>Around </a:t>
          </a:r>
          <a:r>
            <a:rPr lang="en-US" sz="1400" b="1" cap="small" baseline="0" dirty="0">
              <a:solidFill>
                <a:srgbClr val="FF0000"/>
              </a:solidFill>
            </a:rPr>
            <a:t>25% UC </a:t>
          </a:r>
          <a:r>
            <a:rPr lang="en-US" sz="1400" b="1" cap="small" baseline="0" dirty="0">
              <a:solidFill>
                <a:schemeClr val="accent1">
                  <a:lumMod val="50000"/>
                </a:schemeClr>
              </a:solidFill>
            </a:rPr>
            <a:t>patients have at </a:t>
          </a:r>
          <a:r>
            <a:rPr lang="en-US" sz="1400" b="1" cap="small" baseline="0" dirty="0">
              <a:solidFill>
                <a:srgbClr val="FF0000"/>
              </a:solidFill>
            </a:rPr>
            <a:t>least one ASUC episode </a:t>
          </a:r>
          <a:r>
            <a:rPr lang="en-US" sz="1400" b="1" cap="small" baseline="0" dirty="0">
              <a:solidFill>
                <a:schemeClr val="accent1">
                  <a:lumMod val="50000"/>
                </a:schemeClr>
              </a:solidFill>
            </a:rPr>
            <a:t>during  their disease course</a:t>
          </a:r>
          <a:endParaRPr lang="it-IT" sz="1400" b="1" cap="small" baseline="0" dirty="0">
            <a:solidFill>
              <a:schemeClr val="accent1">
                <a:lumMod val="50000"/>
              </a:schemeClr>
            </a:solidFill>
          </a:endParaRPr>
        </a:p>
      </dgm:t>
    </dgm:pt>
    <dgm:pt modelId="{930E8C56-FBF9-4443-A6D2-9ED7B98AC74A}" type="parTrans" cxnId="{AE4A7943-33DC-4945-8546-2973A760F035}">
      <dgm:prSet/>
      <dgm:spPr/>
      <dgm:t>
        <a:bodyPr/>
        <a:lstStyle/>
        <a:p>
          <a:endParaRPr lang="it-IT"/>
        </a:p>
      </dgm:t>
    </dgm:pt>
    <dgm:pt modelId="{74E8C384-FEB5-4956-8754-1AAF64BB745B}" type="sibTrans" cxnId="{AE4A7943-33DC-4945-8546-2973A760F035}">
      <dgm:prSet/>
      <dgm:spPr/>
      <dgm:t>
        <a:bodyPr/>
        <a:lstStyle/>
        <a:p>
          <a:endParaRPr lang="it-IT"/>
        </a:p>
      </dgm:t>
    </dgm:pt>
    <dgm:pt modelId="{F66B662F-D60E-4A49-9ADE-E7B1A3721869}">
      <dgm:prSet custT="1"/>
      <dgm:spPr/>
      <dgm:t>
        <a:bodyPr/>
        <a:lstStyle/>
        <a:p>
          <a:pPr algn="ctr"/>
          <a:r>
            <a:rPr kumimoji="0" lang="en-US" sz="1400" b="1" i="0" u="none" strike="noStrike" cap="small" spc="0" normalizeH="0" baseline="0" noProof="0" dirty="0">
              <a:ln>
                <a:noFill/>
              </a:ln>
              <a:solidFill>
                <a:schemeClr val="accent1">
                  <a:lumMod val="50000"/>
                </a:schemeClr>
              </a:solidFill>
              <a:effectLst/>
              <a:uLnTx/>
              <a:uFillTx/>
              <a:ea typeface="+mn-ea"/>
              <a:cs typeface="+mn-cs"/>
            </a:rPr>
            <a:t>higher in older patients and in those undergoing emergent colectomy</a:t>
          </a:r>
        </a:p>
      </dgm:t>
    </dgm:pt>
    <dgm:pt modelId="{261C10C3-217D-4BC0-B67A-0508F796F27A}" type="parTrans" cxnId="{7DABACC6-CCCD-4319-882B-D5133B5F5DE7}">
      <dgm:prSet/>
      <dgm:spPr/>
      <dgm:t>
        <a:bodyPr/>
        <a:lstStyle/>
        <a:p>
          <a:endParaRPr lang="it-IT"/>
        </a:p>
      </dgm:t>
    </dgm:pt>
    <dgm:pt modelId="{63EBE6D6-B5B6-4DBA-97FA-146C462A3DC7}" type="sibTrans" cxnId="{7DABACC6-CCCD-4319-882B-D5133B5F5DE7}">
      <dgm:prSet/>
      <dgm:spPr/>
      <dgm:t>
        <a:bodyPr/>
        <a:lstStyle/>
        <a:p>
          <a:endParaRPr lang="it-IT"/>
        </a:p>
      </dgm:t>
    </dgm:pt>
    <dgm:pt modelId="{7713931A-B8C8-4D0C-99E0-9AB28ADD8006}" type="pres">
      <dgm:prSet presAssocID="{0FFF69AD-27D5-4C3F-9A4F-7B13D6FAB5FF}" presName="linear" presStyleCnt="0">
        <dgm:presLayoutVars>
          <dgm:animLvl val="lvl"/>
          <dgm:resizeHandles val="exact"/>
        </dgm:presLayoutVars>
      </dgm:prSet>
      <dgm:spPr/>
    </dgm:pt>
    <dgm:pt modelId="{724655A9-93BC-4984-AC55-1E122CFA1B93}" type="pres">
      <dgm:prSet presAssocID="{200F21DD-5A35-44D3-B7C4-551A42C134F8}" presName="parentText" presStyleLbl="node1" presStyleIdx="0" presStyleCnt="4" custLinFactNeighborX="-1918" custLinFactNeighborY="-71">
        <dgm:presLayoutVars>
          <dgm:chMax val="0"/>
          <dgm:bulletEnabled val="1"/>
        </dgm:presLayoutVars>
      </dgm:prSet>
      <dgm:spPr/>
    </dgm:pt>
    <dgm:pt modelId="{CBF58FB5-966B-45D8-8DF7-4F948A5FDA77}" type="pres">
      <dgm:prSet presAssocID="{200F21DD-5A35-44D3-B7C4-551A42C134F8}" presName="childText" presStyleLbl="revTx" presStyleIdx="0" presStyleCnt="2">
        <dgm:presLayoutVars>
          <dgm:bulletEnabled val="1"/>
        </dgm:presLayoutVars>
      </dgm:prSet>
      <dgm:spPr/>
    </dgm:pt>
    <dgm:pt modelId="{5A44DAFE-BAD8-4D41-846E-E731E5A3F7CD}" type="pres">
      <dgm:prSet presAssocID="{A6415662-6889-40AE-A4E3-515489A77851}" presName="parentText" presStyleLbl="node1" presStyleIdx="1" presStyleCnt="4">
        <dgm:presLayoutVars>
          <dgm:chMax val="0"/>
          <dgm:bulletEnabled val="1"/>
        </dgm:presLayoutVars>
      </dgm:prSet>
      <dgm:spPr/>
    </dgm:pt>
    <dgm:pt modelId="{645ABF53-BFBD-4048-A1AF-BC020267322B}" type="pres">
      <dgm:prSet presAssocID="{CFA01512-F9FB-4BFB-9262-B1DE717B4F96}" presName="spacer" presStyleCnt="0"/>
      <dgm:spPr/>
    </dgm:pt>
    <dgm:pt modelId="{96D9D4F1-2A69-40B3-92C2-739D9FF02189}" type="pres">
      <dgm:prSet presAssocID="{AE6A6892-3F84-47F7-B5E3-2B3F61CE53E7}" presName="parentText" presStyleLbl="node1" presStyleIdx="2" presStyleCnt="4">
        <dgm:presLayoutVars>
          <dgm:chMax val="0"/>
          <dgm:bulletEnabled val="1"/>
        </dgm:presLayoutVars>
      </dgm:prSet>
      <dgm:spPr/>
    </dgm:pt>
    <dgm:pt modelId="{37F63EC3-32EF-4529-8179-B9B235D9DDB3}" type="pres">
      <dgm:prSet presAssocID="{8AB2C47C-C6EC-4DD3-A74C-B69FB6ABA404}" presName="spacer" presStyleCnt="0"/>
      <dgm:spPr/>
    </dgm:pt>
    <dgm:pt modelId="{A8628712-B2BF-48FA-9F45-D4A26F30824E}" type="pres">
      <dgm:prSet presAssocID="{5560923A-984F-4ACF-842F-3E38C3FF5869}" presName="parentText" presStyleLbl="node1" presStyleIdx="3" presStyleCnt="4">
        <dgm:presLayoutVars>
          <dgm:chMax val="0"/>
          <dgm:bulletEnabled val="1"/>
        </dgm:presLayoutVars>
      </dgm:prSet>
      <dgm:spPr/>
    </dgm:pt>
    <dgm:pt modelId="{FEA261A2-30FD-4A5A-8B68-3B2E077C9AF2}" type="pres">
      <dgm:prSet presAssocID="{5560923A-984F-4ACF-842F-3E38C3FF5869}" presName="childText" presStyleLbl="revTx" presStyleIdx="1" presStyleCnt="2">
        <dgm:presLayoutVars>
          <dgm:bulletEnabled val="1"/>
        </dgm:presLayoutVars>
      </dgm:prSet>
      <dgm:spPr/>
    </dgm:pt>
  </dgm:ptLst>
  <dgm:cxnLst>
    <dgm:cxn modelId="{51F2930D-61D7-4BEF-8271-00619B3AFAD9}" type="presOf" srcId="{AE6A6892-3F84-47F7-B5E3-2B3F61CE53E7}" destId="{96D9D4F1-2A69-40B3-92C2-739D9FF02189}" srcOrd="0" destOrd="0" presId="urn:microsoft.com/office/officeart/2005/8/layout/vList2"/>
    <dgm:cxn modelId="{BE74761F-7C5E-457F-9CE2-73F8CD73688D}" type="presOf" srcId="{AE95E100-8F54-4C74-A64B-44D15B2E7168}" destId="{CBF58FB5-966B-45D8-8DF7-4F948A5FDA77}" srcOrd="0" destOrd="0" presId="urn:microsoft.com/office/officeart/2005/8/layout/vList2"/>
    <dgm:cxn modelId="{CE90C122-2EBC-4277-800C-4CE7ADB66026}" srcId="{200F21DD-5A35-44D3-B7C4-551A42C134F8}" destId="{AE95E100-8F54-4C74-A64B-44D15B2E7168}" srcOrd="0" destOrd="0" parTransId="{6F1615FC-A6D5-41ED-97CC-718144289F78}" sibTransId="{99D6233A-C078-4D2B-BACB-78A5C01C28C8}"/>
    <dgm:cxn modelId="{CCAA7937-EE8B-4615-AA42-253DE6597DBA}" srcId="{0FFF69AD-27D5-4C3F-9A4F-7B13D6FAB5FF}" destId="{5560923A-984F-4ACF-842F-3E38C3FF5869}" srcOrd="3" destOrd="0" parTransId="{BC920EAD-5483-43A0-8901-D0646078EDC7}" sibTransId="{717098BE-2CD2-4C4F-A313-E63A370E2162}"/>
    <dgm:cxn modelId="{8792273E-E065-4790-BF15-0C23FF948283}" srcId="{0FFF69AD-27D5-4C3F-9A4F-7B13D6FAB5FF}" destId="{AE6A6892-3F84-47F7-B5E3-2B3F61CE53E7}" srcOrd="2" destOrd="0" parTransId="{F64A7472-A0D5-4B1B-86FA-AA5774A642D8}" sibTransId="{8AB2C47C-C6EC-4DD3-A74C-B69FB6ABA404}"/>
    <dgm:cxn modelId="{AE4A7943-33DC-4945-8546-2973A760F035}" srcId="{200F21DD-5A35-44D3-B7C4-551A42C134F8}" destId="{FCEF343F-B4D9-42F8-B534-29E4024FA08D}" srcOrd="1" destOrd="0" parTransId="{930E8C56-FBF9-4443-A6D2-9ED7B98AC74A}" sibTransId="{74E8C384-FEB5-4956-8754-1AAF64BB745B}"/>
    <dgm:cxn modelId="{ED17E875-7207-44E3-BD50-6FE8C8D11EED}" srcId="{0FFF69AD-27D5-4C3F-9A4F-7B13D6FAB5FF}" destId="{A6415662-6889-40AE-A4E3-515489A77851}" srcOrd="1" destOrd="0" parTransId="{3FE1028A-AD15-49A0-80AD-7BA90C4A5FA9}" sibTransId="{CFA01512-F9FB-4BFB-9262-B1DE717B4F96}"/>
    <dgm:cxn modelId="{6C12E686-DF62-441C-859F-E30072A4308F}" type="presOf" srcId="{0FFF69AD-27D5-4C3F-9A4F-7B13D6FAB5FF}" destId="{7713931A-B8C8-4D0C-99E0-9AB28ADD8006}" srcOrd="0" destOrd="0" presId="urn:microsoft.com/office/officeart/2005/8/layout/vList2"/>
    <dgm:cxn modelId="{95B13E89-5E81-429D-87B6-A2BF55C83004}" type="presOf" srcId="{FCEF343F-B4D9-42F8-B534-29E4024FA08D}" destId="{CBF58FB5-966B-45D8-8DF7-4F948A5FDA77}" srcOrd="0" destOrd="1" presId="urn:microsoft.com/office/officeart/2005/8/layout/vList2"/>
    <dgm:cxn modelId="{A6C49D9B-F187-4732-ADA4-F6D4A73E09F3}" type="presOf" srcId="{200F21DD-5A35-44D3-B7C4-551A42C134F8}" destId="{724655A9-93BC-4984-AC55-1E122CFA1B93}" srcOrd="0" destOrd="0" presId="urn:microsoft.com/office/officeart/2005/8/layout/vList2"/>
    <dgm:cxn modelId="{CEFE73BF-FD39-4E64-B6BB-77B08E6BF2B0}" type="presOf" srcId="{B677299A-28C6-42C7-82B4-92DD6FAA2A14}" destId="{FEA261A2-30FD-4A5A-8B68-3B2E077C9AF2}" srcOrd="0" destOrd="0" presId="urn:microsoft.com/office/officeart/2005/8/layout/vList2"/>
    <dgm:cxn modelId="{A10AC5C3-FB67-4069-8CEC-11293FFC719D}" type="presOf" srcId="{A6415662-6889-40AE-A4E3-515489A77851}" destId="{5A44DAFE-BAD8-4D41-846E-E731E5A3F7CD}" srcOrd="0" destOrd="0" presId="urn:microsoft.com/office/officeart/2005/8/layout/vList2"/>
    <dgm:cxn modelId="{C3380CC6-73EA-408C-87C7-DC3EB5AC9A74}" type="presOf" srcId="{F66B662F-D60E-4A49-9ADE-E7B1A3721869}" destId="{FEA261A2-30FD-4A5A-8B68-3B2E077C9AF2}" srcOrd="0" destOrd="1" presId="urn:microsoft.com/office/officeart/2005/8/layout/vList2"/>
    <dgm:cxn modelId="{7DABACC6-CCCD-4319-882B-D5133B5F5DE7}" srcId="{5560923A-984F-4ACF-842F-3E38C3FF5869}" destId="{F66B662F-D60E-4A49-9ADE-E7B1A3721869}" srcOrd="1" destOrd="0" parTransId="{261C10C3-217D-4BC0-B67A-0508F796F27A}" sibTransId="{63EBE6D6-B5B6-4DBA-97FA-146C462A3DC7}"/>
    <dgm:cxn modelId="{9F98D7D0-9BF8-4C51-86A2-0F1EEAAB2F28}" type="presOf" srcId="{5560923A-984F-4ACF-842F-3E38C3FF5869}" destId="{A8628712-B2BF-48FA-9F45-D4A26F30824E}" srcOrd="0" destOrd="0" presId="urn:microsoft.com/office/officeart/2005/8/layout/vList2"/>
    <dgm:cxn modelId="{065560E0-C57E-488A-851B-D6B99E297A86}" srcId="{0FFF69AD-27D5-4C3F-9A4F-7B13D6FAB5FF}" destId="{200F21DD-5A35-44D3-B7C4-551A42C134F8}" srcOrd="0" destOrd="0" parTransId="{0C52865C-F35C-402F-807D-D2548E8792DD}" sibTransId="{97565E72-09FF-44A6-A22A-7227D3119D16}"/>
    <dgm:cxn modelId="{7FBE2DE2-97F4-46E9-93FC-78B0FCE6C05E}" srcId="{5560923A-984F-4ACF-842F-3E38C3FF5869}" destId="{B677299A-28C6-42C7-82B4-92DD6FAA2A14}" srcOrd="0" destOrd="0" parTransId="{CAC17935-637A-40E3-B751-07DD3232A4A0}" sibTransId="{E04B0457-D92D-4B74-A2E3-77FE486EBB78}"/>
    <dgm:cxn modelId="{9B9FA7C0-2E58-419E-834E-0245F851740C}" type="presParOf" srcId="{7713931A-B8C8-4D0C-99E0-9AB28ADD8006}" destId="{724655A9-93BC-4984-AC55-1E122CFA1B93}" srcOrd="0" destOrd="0" presId="urn:microsoft.com/office/officeart/2005/8/layout/vList2"/>
    <dgm:cxn modelId="{6DF11FB1-488C-4D7F-827A-C74142E38489}" type="presParOf" srcId="{7713931A-B8C8-4D0C-99E0-9AB28ADD8006}" destId="{CBF58FB5-966B-45D8-8DF7-4F948A5FDA77}" srcOrd="1" destOrd="0" presId="urn:microsoft.com/office/officeart/2005/8/layout/vList2"/>
    <dgm:cxn modelId="{B0EF5682-DE6B-4681-8C39-99DEF300900D}" type="presParOf" srcId="{7713931A-B8C8-4D0C-99E0-9AB28ADD8006}" destId="{5A44DAFE-BAD8-4D41-846E-E731E5A3F7CD}" srcOrd="2" destOrd="0" presId="urn:microsoft.com/office/officeart/2005/8/layout/vList2"/>
    <dgm:cxn modelId="{76F0B50D-CFB4-4C01-B6B6-72500C6007AF}" type="presParOf" srcId="{7713931A-B8C8-4D0C-99E0-9AB28ADD8006}" destId="{645ABF53-BFBD-4048-A1AF-BC020267322B}" srcOrd="3" destOrd="0" presId="urn:microsoft.com/office/officeart/2005/8/layout/vList2"/>
    <dgm:cxn modelId="{2F781F63-E20C-43A1-85F4-5621D4900E7E}" type="presParOf" srcId="{7713931A-B8C8-4D0C-99E0-9AB28ADD8006}" destId="{96D9D4F1-2A69-40B3-92C2-739D9FF02189}" srcOrd="4" destOrd="0" presId="urn:microsoft.com/office/officeart/2005/8/layout/vList2"/>
    <dgm:cxn modelId="{B94CADF9-8052-45FE-A054-2313F444D36E}" type="presParOf" srcId="{7713931A-B8C8-4D0C-99E0-9AB28ADD8006}" destId="{37F63EC3-32EF-4529-8179-B9B235D9DDB3}" srcOrd="5" destOrd="0" presId="urn:microsoft.com/office/officeart/2005/8/layout/vList2"/>
    <dgm:cxn modelId="{579D180E-1FD3-4D70-BC62-2744354006A8}" type="presParOf" srcId="{7713931A-B8C8-4D0C-99E0-9AB28ADD8006}" destId="{A8628712-B2BF-48FA-9F45-D4A26F30824E}" srcOrd="6" destOrd="0" presId="urn:microsoft.com/office/officeart/2005/8/layout/vList2"/>
    <dgm:cxn modelId="{EDACD60B-EE5C-4DB4-AA5D-F5B6B0E03469}" type="presParOf" srcId="{7713931A-B8C8-4D0C-99E0-9AB28ADD8006}" destId="{FEA261A2-30FD-4A5A-8B68-3B2E077C9AF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22AE15-64F4-4AC7-AE02-B08499B82FB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it-IT"/>
        </a:p>
      </dgm:t>
    </dgm:pt>
    <dgm:pt modelId="{8B3A9863-37D7-4163-83AE-67762F5C08B5}">
      <dgm:prSet phldrT="[Testo]" custT="1"/>
      <dgm:spPr/>
      <dgm:t>
        <a:bodyPr/>
        <a:lstStyle/>
        <a:p>
          <a:pPr algn="ctr"/>
          <a:r>
            <a:rPr lang="en-US" sz="2000" b="1" kern="1200" cap="small" baseline="0" dirty="0">
              <a:solidFill>
                <a:srgbClr val="44546A">
                  <a:hueOff val="0"/>
                  <a:satOff val="0"/>
                  <a:lumOff val="0"/>
                  <a:alphaOff val="0"/>
                </a:srgbClr>
              </a:solidFill>
              <a:latin typeface="Calibri" panose="020F0502020204030204"/>
              <a:ea typeface="+mn-ea"/>
              <a:cs typeface="+mn-cs"/>
            </a:rPr>
            <a:t>For use in clinical practice, the </a:t>
          </a:r>
          <a:r>
            <a:rPr lang="en-US" sz="2000" b="1" kern="1200" cap="small" baseline="0" dirty="0">
              <a:solidFill>
                <a:srgbClr val="FF0000"/>
              </a:solidFill>
              <a:latin typeface="Calibri" panose="020F0502020204030204"/>
              <a:ea typeface="+mn-ea"/>
              <a:cs typeface="+mn-cs"/>
            </a:rPr>
            <a:t>Oxford criteria is the best validated predictive  score </a:t>
          </a:r>
          <a:r>
            <a:rPr lang="en-US" sz="2000" b="1" kern="1200" cap="small" baseline="0" dirty="0">
              <a:solidFill>
                <a:srgbClr val="44546A">
                  <a:hueOff val="0"/>
                  <a:satOff val="0"/>
                  <a:lumOff val="0"/>
                  <a:alphaOff val="0"/>
                </a:srgbClr>
              </a:solidFill>
              <a:latin typeface="Calibri" panose="020F0502020204030204"/>
              <a:ea typeface="+mn-ea"/>
              <a:cs typeface="+mn-cs"/>
            </a:rPr>
            <a:t>for determining intravenous steroids failure at 3 days of treatment</a:t>
          </a:r>
          <a:endParaRPr lang="it-IT" sz="2000" b="1" kern="1200" cap="small" baseline="0" dirty="0">
            <a:solidFill>
              <a:srgbClr val="44546A">
                <a:hueOff val="0"/>
                <a:satOff val="0"/>
                <a:lumOff val="0"/>
                <a:alphaOff val="0"/>
              </a:srgbClr>
            </a:solidFill>
            <a:latin typeface="Calibri" panose="020F0502020204030204"/>
            <a:ea typeface="+mn-ea"/>
            <a:cs typeface="+mn-cs"/>
          </a:endParaRPr>
        </a:p>
      </dgm:t>
    </dgm:pt>
    <dgm:pt modelId="{D2A4248F-7862-4ED6-8D19-333A38360CBD}" type="parTrans" cxnId="{57E511FB-E077-40AC-A10C-ABC2B71E5F68}">
      <dgm:prSet/>
      <dgm:spPr/>
      <dgm:t>
        <a:bodyPr/>
        <a:lstStyle/>
        <a:p>
          <a:endParaRPr lang="it-IT"/>
        </a:p>
      </dgm:t>
    </dgm:pt>
    <dgm:pt modelId="{12AFF374-A25E-4001-9C8B-CE19095F3CED}" type="sibTrans" cxnId="{57E511FB-E077-40AC-A10C-ABC2B71E5F68}">
      <dgm:prSet/>
      <dgm:spPr/>
      <dgm:t>
        <a:bodyPr/>
        <a:lstStyle/>
        <a:p>
          <a:endParaRPr lang="it-IT"/>
        </a:p>
      </dgm:t>
    </dgm:pt>
    <dgm:pt modelId="{1EBDFF5D-0E45-414D-A44F-A3F7D052D649}">
      <dgm:prSet custT="1"/>
      <dgm:spPr>
        <a:solidFill>
          <a:prstClr val="white">
            <a:hueOff val="0"/>
            <a:satOff val="0"/>
            <a:lumOff val="0"/>
            <a:alphaOff val="0"/>
          </a:prstClr>
        </a:solidFill>
        <a:ln w="12700" cap="flat" cmpd="sng" algn="ctr">
          <a:solidFill>
            <a:prstClr val="black">
              <a:shade val="80000"/>
              <a:hueOff val="0"/>
              <a:satOff val="0"/>
              <a:lumOff val="0"/>
              <a:alphaOff val="0"/>
            </a:prstClr>
          </a:solidFill>
          <a:prstDash val="solid"/>
          <a:miter lim="800000"/>
        </a:ln>
        <a:effectLst/>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n-US" sz="1600" b="1" kern="1200" cap="small" baseline="0" dirty="0">
              <a:solidFill>
                <a:srgbClr val="44546A">
                  <a:hueOff val="0"/>
                  <a:satOff val="0"/>
                  <a:lumOff val="0"/>
                  <a:alphaOff val="0"/>
                </a:srgbClr>
              </a:solidFill>
              <a:latin typeface="Calibri" panose="020F0502020204030204"/>
              <a:ea typeface="+mn-ea"/>
              <a:cs typeface="+mn-cs"/>
            </a:rPr>
            <a:t>The ADMIT-ASC score, which is able to predict steroid failure at admission, needs further confirmation</a:t>
          </a:r>
        </a:p>
      </dgm:t>
    </dgm:pt>
    <dgm:pt modelId="{74DE8A88-2D17-4618-9A19-C9411657609F}" type="parTrans" cxnId="{63ED50D1-B77B-44EE-80F6-1DC5FA9AFE5D}">
      <dgm:prSet/>
      <dgm:spPr/>
      <dgm:t>
        <a:bodyPr/>
        <a:lstStyle/>
        <a:p>
          <a:endParaRPr lang="it-IT"/>
        </a:p>
      </dgm:t>
    </dgm:pt>
    <dgm:pt modelId="{3EB01141-8EBD-47CC-B90B-5650B41F0D89}" type="sibTrans" cxnId="{63ED50D1-B77B-44EE-80F6-1DC5FA9AFE5D}">
      <dgm:prSet/>
      <dgm:spPr/>
      <dgm:t>
        <a:bodyPr/>
        <a:lstStyle/>
        <a:p>
          <a:endParaRPr lang="it-IT"/>
        </a:p>
      </dgm:t>
    </dgm:pt>
    <dgm:pt modelId="{22FBCB71-9042-4CDE-A3FA-29F7BDF58E45}" type="pres">
      <dgm:prSet presAssocID="{F922AE15-64F4-4AC7-AE02-B08499B82FBF}" presName="linear" presStyleCnt="0">
        <dgm:presLayoutVars>
          <dgm:animLvl val="lvl"/>
          <dgm:resizeHandles val="exact"/>
        </dgm:presLayoutVars>
      </dgm:prSet>
      <dgm:spPr/>
    </dgm:pt>
    <dgm:pt modelId="{D7586FE4-ABD7-4B5D-9B0E-227CF47DEDF7}" type="pres">
      <dgm:prSet presAssocID="{8B3A9863-37D7-4163-83AE-67762F5C08B5}" presName="parentText" presStyleLbl="node1" presStyleIdx="0" presStyleCnt="2">
        <dgm:presLayoutVars>
          <dgm:chMax val="0"/>
          <dgm:bulletEnabled val="1"/>
        </dgm:presLayoutVars>
      </dgm:prSet>
      <dgm:spPr/>
    </dgm:pt>
    <dgm:pt modelId="{8F3B96F6-49A6-44D9-813A-6CA7561552EA}" type="pres">
      <dgm:prSet presAssocID="{12AFF374-A25E-4001-9C8B-CE19095F3CED}" presName="spacer" presStyleCnt="0"/>
      <dgm:spPr/>
    </dgm:pt>
    <dgm:pt modelId="{674C1656-5A88-4FFD-88F5-225442F8DB79}" type="pres">
      <dgm:prSet presAssocID="{1EBDFF5D-0E45-414D-A44F-A3F7D052D649}" presName="parentText" presStyleLbl="node1" presStyleIdx="1" presStyleCnt="2">
        <dgm:presLayoutVars>
          <dgm:chMax val="0"/>
          <dgm:bulletEnabled val="1"/>
        </dgm:presLayoutVars>
      </dgm:prSet>
      <dgm:spPr>
        <a:xfrm>
          <a:off x="0" y="1356327"/>
          <a:ext cx="10604710" cy="1229779"/>
        </a:xfrm>
        <a:prstGeom prst="roundRect">
          <a:avLst/>
        </a:prstGeom>
      </dgm:spPr>
    </dgm:pt>
  </dgm:ptLst>
  <dgm:cxnLst>
    <dgm:cxn modelId="{E9285E72-2AA0-4F7E-A527-03883CC0CA07}" type="presOf" srcId="{1EBDFF5D-0E45-414D-A44F-A3F7D052D649}" destId="{674C1656-5A88-4FFD-88F5-225442F8DB79}" srcOrd="0" destOrd="0" presId="urn:microsoft.com/office/officeart/2005/8/layout/vList2"/>
    <dgm:cxn modelId="{B1638783-9884-4597-933C-9826F3557335}" type="presOf" srcId="{F922AE15-64F4-4AC7-AE02-B08499B82FBF}" destId="{22FBCB71-9042-4CDE-A3FA-29F7BDF58E45}" srcOrd="0" destOrd="0" presId="urn:microsoft.com/office/officeart/2005/8/layout/vList2"/>
    <dgm:cxn modelId="{63ED50D1-B77B-44EE-80F6-1DC5FA9AFE5D}" srcId="{F922AE15-64F4-4AC7-AE02-B08499B82FBF}" destId="{1EBDFF5D-0E45-414D-A44F-A3F7D052D649}" srcOrd="1" destOrd="0" parTransId="{74DE8A88-2D17-4618-9A19-C9411657609F}" sibTransId="{3EB01141-8EBD-47CC-B90B-5650B41F0D89}"/>
    <dgm:cxn modelId="{70B3E5F8-331C-44D7-B146-26DE4D8E99D7}" type="presOf" srcId="{8B3A9863-37D7-4163-83AE-67762F5C08B5}" destId="{D7586FE4-ABD7-4B5D-9B0E-227CF47DEDF7}" srcOrd="0" destOrd="0" presId="urn:microsoft.com/office/officeart/2005/8/layout/vList2"/>
    <dgm:cxn modelId="{57E511FB-E077-40AC-A10C-ABC2B71E5F68}" srcId="{F922AE15-64F4-4AC7-AE02-B08499B82FBF}" destId="{8B3A9863-37D7-4163-83AE-67762F5C08B5}" srcOrd="0" destOrd="0" parTransId="{D2A4248F-7862-4ED6-8D19-333A38360CBD}" sibTransId="{12AFF374-A25E-4001-9C8B-CE19095F3CED}"/>
    <dgm:cxn modelId="{3ABBA0D8-5D93-4C36-91C2-F8179FDC2DE6}" type="presParOf" srcId="{22FBCB71-9042-4CDE-A3FA-29F7BDF58E45}" destId="{D7586FE4-ABD7-4B5D-9B0E-227CF47DEDF7}" srcOrd="0" destOrd="0" presId="urn:microsoft.com/office/officeart/2005/8/layout/vList2"/>
    <dgm:cxn modelId="{280252CA-3B03-4C0A-8FFC-195EA18B24EE}" type="presParOf" srcId="{22FBCB71-9042-4CDE-A3FA-29F7BDF58E45}" destId="{8F3B96F6-49A6-44D9-813A-6CA7561552EA}" srcOrd="1" destOrd="0" presId="urn:microsoft.com/office/officeart/2005/8/layout/vList2"/>
    <dgm:cxn modelId="{B33C12B2-F1CD-479D-B6BB-8D309E1D3CAC}" type="presParOf" srcId="{22FBCB71-9042-4CDE-A3FA-29F7BDF58E45}" destId="{674C1656-5A88-4FFD-88F5-225442F8DB7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22AE15-64F4-4AC7-AE02-B08499B82FB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it-IT"/>
        </a:p>
      </dgm:t>
    </dgm:pt>
    <dgm:pt modelId="{8B3A9863-37D7-4163-83AE-67762F5C08B5}">
      <dgm:prSet phldrT="[Testo]" custT="1"/>
      <dgm:spPr/>
      <dgm:t>
        <a:bodyPr/>
        <a:lstStyle/>
        <a:p>
          <a:pPr marL="0" lvl="0" indent="0" algn="ctr" defTabSz="711200">
            <a:lnSpc>
              <a:spcPct val="90000"/>
            </a:lnSpc>
            <a:spcBef>
              <a:spcPct val="0"/>
            </a:spcBef>
            <a:spcAft>
              <a:spcPct val="35000"/>
            </a:spcAft>
            <a:buNone/>
          </a:pPr>
          <a:r>
            <a:rPr lang="en-US" sz="2000" b="1" kern="1200" cap="small" baseline="0" dirty="0">
              <a:solidFill>
                <a:srgbClr val="44546A">
                  <a:hueOff val="0"/>
                  <a:satOff val="0"/>
                  <a:lumOff val="0"/>
                  <a:alphaOff val="0"/>
                </a:srgbClr>
              </a:solidFill>
              <a:latin typeface="Calibri" panose="020F0502020204030204"/>
              <a:ea typeface="+mn-ea"/>
              <a:cs typeface="+mn-cs"/>
            </a:rPr>
            <a:t>Changes in </a:t>
          </a:r>
          <a:r>
            <a:rPr lang="en-US" sz="2000" b="1" kern="1200" cap="small" baseline="0" dirty="0">
              <a:solidFill>
                <a:srgbClr val="FF0000"/>
              </a:solidFill>
              <a:latin typeface="Calibri" panose="020F0502020204030204"/>
              <a:ea typeface="+mn-ea"/>
              <a:cs typeface="+mn-cs"/>
            </a:rPr>
            <a:t>bowel wall thickness, after 48 ± 24 h </a:t>
          </a:r>
          <a:r>
            <a:rPr lang="en-US" sz="2000" b="1" kern="1200" cap="small" baseline="0" dirty="0">
              <a:solidFill>
                <a:srgbClr val="44546A">
                  <a:hueOff val="0"/>
                  <a:satOff val="0"/>
                  <a:lumOff val="0"/>
                  <a:alphaOff val="0"/>
                </a:srgbClr>
              </a:solidFill>
              <a:latin typeface="Calibri" panose="020F0502020204030204"/>
              <a:ea typeface="+mn-ea"/>
              <a:cs typeface="+mn-cs"/>
            </a:rPr>
            <a:t>following </a:t>
          </a:r>
          <a:r>
            <a:rPr lang="en-US" sz="2000" b="1" kern="1200" cap="small" baseline="0" dirty="0">
              <a:solidFill>
                <a:srgbClr val="FF0000"/>
              </a:solidFill>
              <a:latin typeface="Calibri" panose="020F0502020204030204"/>
              <a:ea typeface="+mn-ea"/>
              <a:cs typeface="+mn-cs"/>
            </a:rPr>
            <a:t>intravenous corticosteroid treatment </a:t>
          </a:r>
          <a:r>
            <a:rPr lang="en-US" sz="2000" b="1" kern="1200" cap="small" baseline="0" dirty="0">
              <a:solidFill>
                <a:srgbClr val="44546A">
                  <a:hueOff val="0"/>
                  <a:satOff val="0"/>
                  <a:lumOff val="0"/>
                  <a:alphaOff val="0"/>
                </a:srgbClr>
              </a:solidFill>
              <a:latin typeface="Calibri" panose="020F0502020204030204"/>
              <a:ea typeface="+mn-ea"/>
              <a:cs typeface="+mn-cs"/>
            </a:rPr>
            <a:t>identify responders with high accuracy and might be used as an early marker to guide accelerated rescue therapy</a:t>
          </a:r>
          <a:endParaRPr lang="it-IT" sz="2000" b="1" kern="1200" cap="small" baseline="0" dirty="0">
            <a:solidFill>
              <a:srgbClr val="44546A">
                <a:hueOff val="0"/>
                <a:satOff val="0"/>
                <a:lumOff val="0"/>
                <a:alphaOff val="0"/>
              </a:srgbClr>
            </a:solidFill>
            <a:latin typeface="Calibri" panose="020F0502020204030204"/>
            <a:ea typeface="+mn-ea"/>
            <a:cs typeface="+mn-cs"/>
          </a:endParaRPr>
        </a:p>
      </dgm:t>
    </dgm:pt>
    <dgm:pt modelId="{D2A4248F-7862-4ED6-8D19-333A38360CBD}" type="parTrans" cxnId="{57E511FB-E077-40AC-A10C-ABC2B71E5F68}">
      <dgm:prSet/>
      <dgm:spPr/>
      <dgm:t>
        <a:bodyPr/>
        <a:lstStyle/>
        <a:p>
          <a:endParaRPr lang="it-IT" sz="1400"/>
        </a:p>
      </dgm:t>
    </dgm:pt>
    <dgm:pt modelId="{12AFF374-A25E-4001-9C8B-CE19095F3CED}" type="sibTrans" cxnId="{57E511FB-E077-40AC-A10C-ABC2B71E5F68}">
      <dgm:prSet/>
      <dgm:spPr/>
      <dgm:t>
        <a:bodyPr/>
        <a:lstStyle/>
        <a:p>
          <a:endParaRPr lang="it-IT" sz="1400"/>
        </a:p>
      </dgm:t>
    </dgm:pt>
    <dgm:pt modelId="{22FBCB71-9042-4CDE-A3FA-29F7BDF58E45}" type="pres">
      <dgm:prSet presAssocID="{F922AE15-64F4-4AC7-AE02-B08499B82FBF}" presName="linear" presStyleCnt="0">
        <dgm:presLayoutVars>
          <dgm:animLvl val="lvl"/>
          <dgm:resizeHandles val="exact"/>
        </dgm:presLayoutVars>
      </dgm:prSet>
      <dgm:spPr/>
    </dgm:pt>
    <dgm:pt modelId="{D7586FE4-ABD7-4B5D-9B0E-227CF47DEDF7}" type="pres">
      <dgm:prSet presAssocID="{8B3A9863-37D7-4163-83AE-67762F5C08B5}" presName="parentText" presStyleLbl="node1" presStyleIdx="0" presStyleCnt="1" custScaleX="100000" custLinFactNeighborY="-25232">
        <dgm:presLayoutVars>
          <dgm:chMax val="0"/>
          <dgm:bulletEnabled val="1"/>
        </dgm:presLayoutVars>
      </dgm:prSet>
      <dgm:spPr/>
    </dgm:pt>
  </dgm:ptLst>
  <dgm:cxnLst>
    <dgm:cxn modelId="{B1638783-9884-4597-933C-9826F3557335}" type="presOf" srcId="{F922AE15-64F4-4AC7-AE02-B08499B82FBF}" destId="{22FBCB71-9042-4CDE-A3FA-29F7BDF58E45}" srcOrd="0" destOrd="0" presId="urn:microsoft.com/office/officeart/2005/8/layout/vList2"/>
    <dgm:cxn modelId="{70B3E5F8-331C-44D7-B146-26DE4D8E99D7}" type="presOf" srcId="{8B3A9863-37D7-4163-83AE-67762F5C08B5}" destId="{D7586FE4-ABD7-4B5D-9B0E-227CF47DEDF7}" srcOrd="0" destOrd="0" presId="urn:microsoft.com/office/officeart/2005/8/layout/vList2"/>
    <dgm:cxn modelId="{57E511FB-E077-40AC-A10C-ABC2B71E5F68}" srcId="{F922AE15-64F4-4AC7-AE02-B08499B82FBF}" destId="{8B3A9863-37D7-4163-83AE-67762F5C08B5}" srcOrd="0" destOrd="0" parTransId="{D2A4248F-7862-4ED6-8D19-333A38360CBD}" sibTransId="{12AFF374-A25E-4001-9C8B-CE19095F3CED}"/>
    <dgm:cxn modelId="{3ABBA0D8-5D93-4C36-91C2-F8179FDC2DE6}" type="presParOf" srcId="{22FBCB71-9042-4CDE-A3FA-29F7BDF58E45}" destId="{D7586FE4-ABD7-4B5D-9B0E-227CF47DEDF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A9F988-BF9A-41DF-8A79-A615E568B4F2}"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it-IT"/>
        </a:p>
      </dgm:t>
    </dgm:pt>
    <dgm:pt modelId="{CA9464F2-1DA8-4969-8EF1-D9CEBB67F323}">
      <dgm:prSet phldrT="[Testo]" phldr="0" custT="1"/>
      <dgm:spPr/>
      <dgm:t>
        <a:bodyPr/>
        <a:lstStyle/>
        <a:p>
          <a:r>
            <a:rPr lang="it-IT" sz="2000" b="1" dirty="0">
              <a:effectLst>
                <a:outerShdw blurRad="38100" dist="38100" dir="2700000" algn="tl">
                  <a:srgbClr val="000000">
                    <a:alpha val="43137"/>
                  </a:srgbClr>
                </a:outerShdw>
              </a:effectLst>
            </a:rPr>
            <a:t>FROM</a:t>
          </a:r>
        </a:p>
      </dgm:t>
    </dgm:pt>
    <dgm:pt modelId="{5C822E64-6116-4B50-BF2B-C7761C23BB80}" type="parTrans" cxnId="{FA4E63DE-788B-4276-8AE6-51A3CCEEB33B}">
      <dgm:prSet/>
      <dgm:spPr/>
      <dgm:t>
        <a:bodyPr/>
        <a:lstStyle/>
        <a:p>
          <a:endParaRPr lang="it-IT" sz="1000" b="1">
            <a:effectLst>
              <a:outerShdw blurRad="38100" dist="38100" dir="2700000" algn="tl">
                <a:srgbClr val="000000">
                  <a:alpha val="43137"/>
                </a:srgbClr>
              </a:outerShdw>
            </a:effectLst>
          </a:endParaRPr>
        </a:p>
      </dgm:t>
    </dgm:pt>
    <dgm:pt modelId="{E770195C-C922-4478-BFFA-9820A016D81D}" type="sibTrans" cxnId="{FA4E63DE-788B-4276-8AE6-51A3CCEEB33B}">
      <dgm:prSet/>
      <dgm:spPr/>
      <dgm:t>
        <a:bodyPr/>
        <a:lstStyle/>
        <a:p>
          <a:endParaRPr lang="it-IT" sz="1000" b="1">
            <a:effectLst>
              <a:outerShdw blurRad="38100" dist="38100" dir="2700000" algn="tl">
                <a:srgbClr val="000000">
                  <a:alpha val="43137"/>
                </a:srgbClr>
              </a:outerShdw>
            </a:effectLst>
          </a:endParaRPr>
        </a:p>
      </dgm:t>
    </dgm:pt>
    <dgm:pt modelId="{40298055-4343-49F7-9596-30DA90C0E61A}">
      <dgm:prSet phldrT="[Testo]" phldr="0" custT="1"/>
      <dgm:spPr/>
      <dgm:t>
        <a:bodyPr/>
        <a:lstStyle/>
        <a:p>
          <a:r>
            <a:rPr lang="it-IT" sz="2000" b="1" dirty="0">
              <a:effectLst>
                <a:outerShdw blurRad="38100" dist="38100" dir="2700000" algn="tl">
                  <a:srgbClr val="000000">
                    <a:alpha val="43137"/>
                  </a:srgbClr>
                </a:outerShdw>
              </a:effectLst>
            </a:rPr>
            <a:t>INSIDE</a:t>
          </a:r>
        </a:p>
      </dgm:t>
    </dgm:pt>
    <dgm:pt modelId="{2B76A9C9-3130-4F20-9B83-7BF1ED3E2A73}" type="parTrans" cxnId="{D7CB608B-F3F4-4D95-828E-EEDAA1F9C989}">
      <dgm:prSet/>
      <dgm:spPr/>
      <dgm:t>
        <a:bodyPr/>
        <a:lstStyle/>
        <a:p>
          <a:endParaRPr lang="it-IT" sz="1000" b="1">
            <a:effectLst>
              <a:outerShdw blurRad="38100" dist="38100" dir="2700000" algn="tl">
                <a:srgbClr val="000000">
                  <a:alpha val="43137"/>
                </a:srgbClr>
              </a:outerShdw>
            </a:effectLst>
          </a:endParaRPr>
        </a:p>
      </dgm:t>
    </dgm:pt>
    <dgm:pt modelId="{D55ACEE1-9034-415B-B084-068C313425DD}" type="sibTrans" cxnId="{D7CB608B-F3F4-4D95-828E-EEDAA1F9C989}">
      <dgm:prSet/>
      <dgm:spPr/>
      <dgm:t>
        <a:bodyPr/>
        <a:lstStyle/>
        <a:p>
          <a:endParaRPr lang="it-IT" sz="1000" b="1">
            <a:effectLst>
              <a:outerShdw blurRad="38100" dist="38100" dir="2700000" algn="tl">
                <a:srgbClr val="000000">
                  <a:alpha val="43137"/>
                </a:srgbClr>
              </a:outerShdw>
            </a:effectLst>
          </a:endParaRPr>
        </a:p>
      </dgm:t>
    </dgm:pt>
    <dgm:pt modelId="{586CA9C8-E407-431F-9103-3293B4187FC5}">
      <dgm:prSet phldrT="[Testo]" phldr="0" custT="1"/>
      <dgm:spPr/>
      <dgm:t>
        <a:bodyPr/>
        <a:lstStyle/>
        <a:p>
          <a:r>
            <a:rPr lang="it-IT" sz="2000" b="1" dirty="0">
              <a:effectLst>
                <a:outerShdw blurRad="38100" dist="38100" dir="2700000" algn="tl">
                  <a:srgbClr val="000000">
                    <a:alpha val="43137"/>
                  </a:srgbClr>
                </a:outerShdw>
              </a:effectLst>
            </a:rPr>
            <a:t>OUT</a:t>
          </a:r>
        </a:p>
      </dgm:t>
    </dgm:pt>
    <dgm:pt modelId="{D489D2E1-20FB-46AD-9E29-108057BADFD8}" type="parTrans" cxnId="{6886344D-ED21-44E2-8EE2-02AF0472DC51}">
      <dgm:prSet/>
      <dgm:spPr/>
      <dgm:t>
        <a:bodyPr/>
        <a:lstStyle/>
        <a:p>
          <a:endParaRPr lang="it-IT" sz="1000" b="1">
            <a:effectLst>
              <a:outerShdw blurRad="38100" dist="38100" dir="2700000" algn="tl">
                <a:srgbClr val="000000">
                  <a:alpha val="43137"/>
                </a:srgbClr>
              </a:outerShdw>
            </a:effectLst>
          </a:endParaRPr>
        </a:p>
      </dgm:t>
    </dgm:pt>
    <dgm:pt modelId="{D886850D-3BF6-4577-89E0-8BA8849684F6}" type="sibTrans" cxnId="{6886344D-ED21-44E2-8EE2-02AF0472DC51}">
      <dgm:prSet/>
      <dgm:spPr/>
      <dgm:t>
        <a:bodyPr/>
        <a:lstStyle/>
        <a:p>
          <a:endParaRPr lang="it-IT" sz="1000" b="1">
            <a:effectLst>
              <a:outerShdw blurRad="38100" dist="38100" dir="2700000" algn="tl">
                <a:srgbClr val="000000">
                  <a:alpha val="43137"/>
                </a:srgbClr>
              </a:outerShdw>
            </a:effectLst>
          </a:endParaRPr>
        </a:p>
      </dgm:t>
    </dgm:pt>
    <dgm:pt modelId="{0E07F253-439D-42E8-941E-33CB33281114}" type="pres">
      <dgm:prSet presAssocID="{12A9F988-BF9A-41DF-8A79-A615E568B4F2}" presName="Name0" presStyleCnt="0">
        <dgm:presLayoutVars>
          <dgm:dir/>
          <dgm:animLvl val="lvl"/>
          <dgm:resizeHandles val="exact"/>
        </dgm:presLayoutVars>
      </dgm:prSet>
      <dgm:spPr/>
    </dgm:pt>
    <dgm:pt modelId="{F005209A-4DAC-477B-A4CC-9DCCA7C13FC2}" type="pres">
      <dgm:prSet presAssocID="{CA9464F2-1DA8-4969-8EF1-D9CEBB67F323}" presName="parTxOnly" presStyleLbl="node1" presStyleIdx="0" presStyleCnt="3" custLinFactNeighborX="-821" custLinFactNeighborY="0">
        <dgm:presLayoutVars>
          <dgm:chMax val="0"/>
          <dgm:chPref val="0"/>
          <dgm:bulletEnabled val="1"/>
        </dgm:presLayoutVars>
      </dgm:prSet>
      <dgm:spPr/>
    </dgm:pt>
    <dgm:pt modelId="{32EE544E-A485-4435-B0E1-57047ECA327B}" type="pres">
      <dgm:prSet presAssocID="{E770195C-C922-4478-BFFA-9820A016D81D}" presName="parTxOnlySpace" presStyleCnt="0"/>
      <dgm:spPr/>
    </dgm:pt>
    <dgm:pt modelId="{50646BEB-0738-44B6-B152-3896B1DA246A}" type="pres">
      <dgm:prSet presAssocID="{40298055-4343-49F7-9596-30DA90C0E61A}" presName="parTxOnly" presStyleLbl="node1" presStyleIdx="1" presStyleCnt="3">
        <dgm:presLayoutVars>
          <dgm:chMax val="0"/>
          <dgm:chPref val="0"/>
          <dgm:bulletEnabled val="1"/>
        </dgm:presLayoutVars>
      </dgm:prSet>
      <dgm:spPr/>
    </dgm:pt>
    <dgm:pt modelId="{068B550E-B25C-4135-8024-F3325C771D28}" type="pres">
      <dgm:prSet presAssocID="{D55ACEE1-9034-415B-B084-068C313425DD}" presName="parTxOnlySpace" presStyleCnt="0"/>
      <dgm:spPr/>
    </dgm:pt>
    <dgm:pt modelId="{E28EBC7F-CFE1-48C9-BDCD-6F0DE6473AFB}" type="pres">
      <dgm:prSet presAssocID="{586CA9C8-E407-431F-9103-3293B4187FC5}" presName="parTxOnly" presStyleLbl="node1" presStyleIdx="2" presStyleCnt="3">
        <dgm:presLayoutVars>
          <dgm:chMax val="0"/>
          <dgm:chPref val="0"/>
          <dgm:bulletEnabled val="1"/>
        </dgm:presLayoutVars>
      </dgm:prSet>
      <dgm:spPr/>
    </dgm:pt>
  </dgm:ptLst>
  <dgm:cxnLst>
    <dgm:cxn modelId="{6886344D-ED21-44E2-8EE2-02AF0472DC51}" srcId="{12A9F988-BF9A-41DF-8A79-A615E568B4F2}" destId="{586CA9C8-E407-431F-9103-3293B4187FC5}" srcOrd="2" destOrd="0" parTransId="{D489D2E1-20FB-46AD-9E29-108057BADFD8}" sibTransId="{D886850D-3BF6-4577-89E0-8BA8849684F6}"/>
    <dgm:cxn modelId="{25E0FA76-5E76-4104-A0A2-F853832A1D58}" type="presOf" srcId="{12A9F988-BF9A-41DF-8A79-A615E568B4F2}" destId="{0E07F253-439D-42E8-941E-33CB33281114}" srcOrd="0" destOrd="0" presId="urn:microsoft.com/office/officeart/2005/8/layout/chevron1"/>
    <dgm:cxn modelId="{D7CB608B-F3F4-4D95-828E-EEDAA1F9C989}" srcId="{12A9F988-BF9A-41DF-8A79-A615E568B4F2}" destId="{40298055-4343-49F7-9596-30DA90C0E61A}" srcOrd="1" destOrd="0" parTransId="{2B76A9C9-3130-4F20-9B83-7BF1ED3E2A73}" sibTransId="{D55ACEE1-9034-415B-B084-068C313425DD}"/>
    <dgm:cxn modelId="{1A627CA2-9BB1-446F-BF12-B28FD8901CEE}" type="presOf" srcId="{40298055-4343-49F7-9596-30DA90C0E61A}" destId="{50646BEB-0738-44B6-B152-3896B1DA246A}" srcOrd="0" destOrd="0" presId="urn:microsoft.com/office/officeart/2005/8/layout/chevron1"/>
    <dgm:cxn modelId="{8AE3F7BD-E32B-4C5D-880D-39CA2B8423E9}" type="presOf" srcId="{CA9464F2-1DA8-4969-8EF1-D9CEBB67F323}" destId="{F005209A-4DAC-477B-A4CC-9DCCA7C13FC2}" srcOrd="0" destOrd="0" presId="urn:microsoft.com/office/officeart/2005/8/layout/chevron1"/>
    <dgm:cxn modelId="{FA4E63DE-788B-4276-8AE6-51A3CCEEB33B}" srcId="{12A9F988-BF9A-41DF-8A79-A615E568B4F2}" destId="{CA9464F2-1DA8-4969-8EF1-D9CEBB67F323}" srcOrd="0" destOrd="0" parTransId="{5C822E64-6116-4B50-BF2B-C7761C23BB80}" sibTransId="{E770195C-C922-4478-BFFA-9820A016D81D}"/>
    <dgm:cxn modelId="{018802E5-EF68-4F12-B2CD-A13B9C0BF582}" type="presOf" srcId="{586CA9C8-E407-431F-9103-3293B4187FC5}" destId="{E28EBC7F-CFE1-48C9-BDCD-6F0DE6473AFB}" srcOrd="0" destOrd="0" presId="urn:microsoft.com/office/officeart/2005/8/layout/chevron1"/>
    <dgm:cxn modelId="{38A4AAA3-6EBE-4AB7-9F51-437E78D56CCF}" type="presParOf" srcId="{0E07F253-439D-42E8-941E-33CB33281114}" destId="{F005209A-4DAC-477B-A4CC-9DCCA7C13FC2}" srcOrd="0" destOrd="0" presId="urn:microsoft.com/office/officeart/2005/8/layout/chevron1"/>
    <dgm:cxn modelId="{EA092A18-EDC5-458F-9199-2565CCB54847}" type="presParOf" srcId="{0E07F253-439D-42E8-941E-33CB33281114}" destId="{32EE544E-A485-4435-B0E1-57047ECA327B}" srcOrd="1" destOrd="0" presId="urn:microsoft.com/office/officeart/2005/8/layout/chevron1"/>
    <dgm:cxn modelId="{B41C5121-37D7-43A8-B8B1-DE312918E51A}" type="presParOf" srcId="{0E07F253-439D-42E8-941E-33CB33281114}" destId="{50646BEB-0738-44B6-B152-3896B1DA246A}" srcOrd="2" destOrd="0" presId="urn:microsoft.com/office/officeart/2005/8/layout/chevron1"/>
    <dgm:cxn modelId="{C255D354-97F8-46E7-94C7-C67466C921B7}" type="presParOf" srcId="{0E07F253-439D-42E8-941E-33CB33281114}" destId="{068B550E-B25C-4135-8024-F3325C771D28}" srcOrd="3" destOrd="0" presId="urn:microsoft.com/office/officeart/2005/8/layout/chevron1"/>
    <dgm:cxn modelId="{096BEBA6-E1EC-4A9F-BA79-CD9E5269EB7A}" type="presParOf" srcId="{0E07F253-439D-42E8-941E-33CB33281114}" destId="{E28EBC7F-CFE1-48C9-BDCD-6F0DE6473AFB}"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A9F988-BF9A-41DF-8A79-A615E568B4F2}"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it-IT"/>
        </a:p>
      </dgm:t>
    </dgm:pt>
    <dgm:pt modelId="{CA9464F2-1DA8-4969-8EF1-D9CEBB67F323}">
      <dgm:prSet phldrT="[Testo]" phldr="0" custT="1"/>
      <dgm:spPr/>
      <dgm:t>
        <a:bodyPr/>
        <a:lstStyle/>
        <a:p>
          <a:r>
            <a:rPr lang="it-IT" sz="2000" b="1" dirty="0">
              <a:effectLst>
                <a:outerShdw blurRad="38100" dist="38100" dir="2700000" algn="tl">
                  <a:srgbClr val="000000">
                    <a:alpha val="43137"/>
                  </a:srgbClr>
                </a:outerShdw>
              </a:effectLst>
            </a:rPr>
            <a:t>FROM</a:t>
          </a:r>
        </a:p>
      </dgm:t>
    </dgm:pt>
    <dgm:pt modelId="{5C822E64-6116-4B50-BF2B-C7761C23BB80}" type="parTrans" cxnId="{FA4E63DE-788B-4276-8AE6-51A3CCEEB33B}">
      <dgm:prSet/>
      <dgm:spPr/>
      <dgm:t>
        <a:bodyPr/>
        <a:lstStyle/>
        <a:p>
          <a:endParaRPr lang="it-IT" sz="1000" b="1">
            <a:effectLst>
              <a:outerShdw blurRad="38100" dist="38100" dir="2700000" algn="tl">
                <a:srgbClr val="000000">
                  <a:alpha val="43137"/>
                </a:srgbClr>
              </a:outerShdw>
            </a:effectLst>
          </a:endParaRPr>
        </a:p>
      </dgm:t>
    </dgm:pt>
    <dgm:pt modelId="{E770195C-C922-4478-BFFA-9820A016D81D}" type="sibTrans" cxnId="{FA4E63DE-788B-4276-8AE6-51A3CCEEB33B}">
      <dgm:prSet/>
      <dgm:spPr/>
      <dgm:t>
        <a:bodyPr/>
        <a:lstStyle/>
        <a:p>
          <a:endParaRPr lang="it-IT" sz="1000" b="1">
            <a:effectLst>
              <a:outerShdw blurRad="38100" dist="38100" dir="2700000" algn="tl">
                <a:srgbClr val="000000">
                  <a:alpha val="43137"/>
                </a:srgbClr>
              </a:outerShdw>
            </a:effectLst>
          </a:endParaRPr>
        </a:p>
      </dgm:t>
    </dgm:pt>
    <dgm:pt modelId="{40298055-4343-49F7-9596-30DA90C0E61A}">
      <dgm:prSet phldrT="[Testo]" phldr="0" custT="1"/>
      <dgm:spPr/>
      <dgm:t>
        <a:bodyPr/>
        <a:lstStyle/>
        <a:p>
          <a:r>
            <a:rPr lang="it-IT" sz="2000" b="1" dirty="0">
              <a:effectLst>
                <a:outerShdw blurRad="38100" dist="38100" dir="2700000" algn="tl">
                  <a:srgbClr val="000000">
                    <a:alpha val="43137"/>
                  </a:srgbClr>
                </a:outerShdw>
              </a:effectLst>
            </a:rPr>
            <a:t>INSIDE</a:t>
          </a:r>
        </a:p>
      </dgm:t>
    </dgm:pt>
    <dgm:pt modelId="{2B76A9C9-3130-4F20-9B83-7BF1ED3E2A73}" type="parTrans" cxnId="{D7CB608B-F3F4-4D95-828E-EEDAA1F9C989}">
      <dgm:prSet/>
      <dgm:spPr/>
      <dgm:t>
        <a:bodyPr/>
        <a:lstStyle/>
        <a:p>
          <a:endParaRPr lang="it-IT" sz="1000" b="1">
            <a:effectLst>
              <a:outerShdw blurRad="38100" dist="38100" dir="2700000" algn="tl">
                <a:srgbClr val="000000">
                  <a:alpha val="43137"/>
                </a:srgbClr>
              </a:outerShdw>
            </a:effectLst>
          </a:endParaRPr>
        </a:p>
      </dgm:t>
    </dgm:pt>
    <dgm:pt modelId="{D55ACEE1-9034-415B-B084-068C313425DD}" type="sibTrans" cxnId="{D7CB608B-F3F4-4D95-828E-EEDAA1F9C989}">
      <dgm:prSet/>
      <dgm:spPr/>
      <dgm:t>
        <a:bodyPr/>
        <a:lstStyle/>
        <a:p>
          <a:endParaRPr lang="it-IT" sz="1000" b="1">
            <a:effectLst>
              <a:outerShdw blurRad="38100" dist="38100" dir="2700000" algn="tl">
                <a:srgbClr val="000000">
                  <a:alpha val="43137"/>
                </a:srgbClr>
              </a:outerShdw>
            </a:effectLst>
          </a:endParaRPr>
        </a:p>
      </dgm:t>
    </dgm:pt>
    <dgm:pt modelId="{586CA9C8-E407-431F-9103-3293B4187FC5}">
      <dgm:prSet phldrT="[Testo]" phldr="0" custT="1"/>
      <dgm:spPr/>
      <dgm:t>
        <a:bodyPr/>
        <a:lstStyle/>
        <a:p>
          <a:r>
            <a:rPr lang="it-IT" sz="2000" b="1" dirty="0">
              <a:effectLst>
                <a:outerShdw blurRad="38100" dist="38100" dir="2700000" algn="tl">
                  <a:srgbClr val="000000">
                    <a:alpha val="43137"/>
                  </a:srgbClr>
                </a:outerShdw>
              </a:effectLst>
            </a:rPr>
            <a:t>OUT</a:t>
          </a:r>
        </a:p>
      </dgm:t>
    </dgm:pt>
    <dgm:pt modelId="{D489D2E1-20FB-46AD-9E29-108057BADFD8}" type="parTrans" cxnId="{6886344D-ED21-44E2-8EE2-02AF0472DC51}">
      <dgm:prSet/>
      <dgm:spPr/>
      <dgm:t>
        <a:bodyPr/>
        <a:lstStyle/>
        <a:p>
          <a:endParaRPr lang="it-IT" sz="1000" b="1">
            <a:effectLst>
              <a:outerShdw blurRad="38100" dist="38100" dir="2700000" algn="tl">
                <a:srgbClr val="000000">
                  <a:alpha val="43137"/>
                </a:srgbClr>
              </a:outerShdw>
            </a:effectLst>
          </a:endParaRPr>
        </a:p>
      </dgm:t>
    </dgm:pt>
    <dgm:pt modelId="{D886850D-3BF6-4577-89E0-8BA8849684F6}" type="sibTrans" cxnId="{6886344D-ED21-44E2-8EE2-02AF0472DC51}">
      <dgm:prSet/>
      <dgm:spPr/>
      <dgm:t>
        <a:bodyPr/>
        <a:lstStyle/>
        <a:p>
          <a:endParaRPr lang="it-IT" sz="1000" b="1">
            <a:effectLst>
              <a:outerShdw blurRad="38100" dist="38100" dir="2700000" algn="tl">
                <a:srgbClr val="000000">
                  <a:alpha val="43137"/>
                </a:srgbClr>
              </a:outerShdw>
            </a:effectLst>
          </a:endParaRPr>
        </a:p>
      </dgm:t>
    </dgm:pt>
    <dgm:pt modelId="{0E07F253-439D-42E8-941E-33CB33281114}" type="pres">
      <dgm:prSet presAssocID="{12A9F988-BF9A-41DF-8A79-A615E568B4F2}" presName="Name0" presStyleCnt="0">
        <dgm:presLayoutVars>
          <dgm:dir/>
          <dgm:animLvl val="lvl"/>
          <dgm:resizeHandles val="exact"/>
        </dgm:presLayoutVars>
      </dgm:prSet>
      <dgm:spPr/>
    </dgm:pt>
    <dgm:pt modelId="{F005209A-4DAC-477B-A4CC-9DCCA7C13FC2}" type="pres">
      <dgm:prSet presAssocID="{CA9464F2-1DA8-4969-8EF1-D9CEBB67F323}" presName="parTxOnly" presStyleLbl="node1" presStyleIdx="0" presStyleCnt="3" custLinFactNeighborX="-821" custLinFactNeighborY="0">
        <dgm:presLayoutVars>
          <dgm:chMax val="0"/>
          <dgm:chPref val="0"/>
          <dgm:bulletEnabled val="1"/>
        </dgm:presLayoutVars>
      </dgm:prSet>
      <dgm:spPr/>
    </dgm:pt>
    <dgm:pt modelId="{32EE544E-A485-4435-B0E1-57047ECA327B}" type="pres">
      <dgm:prSet presAssocID="{E770195C-C922-4478-BFFA-9820A016D81D}" presName="parTxOnlySpace" presStyleCnt="0"/>
      <dgm:spPr/>
    </dgm:pt>
    <dgm:pt modelId="{50646BEB-0738-44B6-B152-3896B1DA246A}" type="pres">
      <dgm:prSet presAssocID="{40298055-4343-49F7-9596-30DA90C0E61A}" presName="parTxOnly" presStyleLbl="node1" presStyleIdx="1" presStyleCnt="3">
        <dgm:presLayoutVars>
          <dgm:chMax val="0"/>
          <dgm:chPref val="0"/>
          <dgm:bulletEnabled val="1"/>
        </dgm:presLayoutVars>
      </dgm:prSet>
      <dgm:spPr/>
    </dgm:pt>
    <dgm:pt modelId="{068B550E-B25C-4135-8024-F3325C771D28}" type="pres">
      <dgm:prSet presAssocID="{D55ACEE1-9034-415B-B084-068C313425DD}" presName="parTxOnlySpace" presStyleCnt="0"/>
      <dgm:spPr/>
    </dgm:pt>
    <dgm:pt modelId="{E28EBC7F-CFE1-48C9-BDCD-6F0DE6473AFB}" type="pres">
      <dgm:prSet presAssocID="{586CA9C8-E407-431F-9103-3293B4187FC5}" presName="parTxOnly" presStyleLbl="node1" presStyleIdx="2" presStyleCnt="3">
        <dgm:presLayoutVars>
          <dgm:chMax val="0"/>
          <dgm:chPref val="0"/>
          <dgm:bulletEnabled val="1"/>
        </dgm:presLayoutVars>
      </dgm:prSet>
      <dgm:spPr/>
    </dgm:pt>
  </dgm:ptLst>
  <dgm:cxnLst>
    <dgm:cxn modelId="{6886344D-ED21-44E2-8EE2-02AF0472DC51}" srcId="{12A9F988-BF9A-41DF-8A79-A615E568B4F2}" destId="{586CA9C8-E407-431F-9103-3293B4187FC5}" srcOrd="2" destOrd="0" parTransId="{D489D2E1-20FB-46AD-9E29-108057BADFD8}" sibTransId="{D886850D-3BF6-4577-89E0-8BA8849684F6}"/>
    <dgm:cxn modelId="{25E0FA76-5E76-4104-A0A2-F853832A1D58}" type="presOf" srcId="{12A9F988-BF9A-41DF-8A79-A615E568B4F2}" destId="{0E07F253-439D-42E8-941E-33CB33281114}" srcOrd="0" destOrd="0" presId="urn:microsoft.com/office/officeart/2005/8/layout/chevron1"/>
    <dgm:cxn modelId="{D7CB608B-F3F4-4D95-828E-EEDAA1F9C989}" srcId="{12A9F988-BF9A-41DF-8A79-A615E568B4F2}" destId="{40298055-4343-49F7-9596-30DA90C0E61A}" srcOrd="1" destOrd="0" parTransId="{2B76A9C9-3130-4F20-9B83-7BF1ED3E2A73}" sibTransId="{D55ACEE1-9034-415B-B084-068C313425DD}"/>
    <dgm:cxn modelId="{1A627CA2-9BB1-446F-BF12-B28FD8901CEE}" type="presOf" srcId="{40298055-4343-49F7-9596-30DA90C0E61A}" destId="{50646BEB-0738-44B6-B152-3896B1DA246A}" srcOrd="0" destOrd="0" presId="urn:microsoft.com/office/officeart/2005/8/layout/chevron1"/>
    <dgm:cxn modelId="{8AE3F7BD-E32B-4C5D-880D-39CA2B8423E9}" type="presOf" srcId="{CA9464F2-1DA8-4969-8EF1-D9CEBB67F323}" destId="{F005209A-4DAC-477B-A4CC-9DCCA7C13FC2}" srcOrd="0" destOrd="0" presId="urn:microsoft.com/office/officeart/2005/8/layout/chevron1"/>
    <dgm:cxn modelId="{FA4E63DE-788B-4276-8AE6-51A3CCEEB33B}" srcId="{12A9F988-BF9A-41DF-8A79-A615E568B4F2}" destId="{CA9464F2-1DA8-4969-8EF1-D9CEBB67F323}" srcOrd="0" destOrd="0" parTransId="{5C822E64-6116-4B50-BF2B-C7761C23BB80}" sibTransId="{E770195C-C922-4478-BFFA-9820A016D81D}"/>
    <dgm:cxn modelId="{018802E5-EF68-4F12-B2CD-A13B9C0BF582}" type="presOf" srcId="{586CA9C8-E407-431F-9103-3293B4187FC5}" destId="{E28EBC7F-CFE1-48C9-BDCD-6F0DE6473AFB}" srcOrd="0" destOrd="0" presId="urn:microsoft.com/office/officeart/2005/8/layout/chevron1"/>
    <dgm:cxn modelId="{38A4AAA3-6EBE-4AB7-9F51-437E78D56CCF}" type="presParOf" srcId="{0E07F253-439D-42E8-941E-33CB33281114}" destId="{F005209A-4DAC-477B-A4CC-9DCCA7C13FC2}" srcOrd="0" destOrd="0" presId="urn:microsoft.com/office/officeart/2005/8/layout/chevron1"/>
    <dgm:cxn modelId="{EA092A18-EDC5-458F-9199-2565CCB54847}" type="presParOf" srcId="{0E07F253-439D-42E8-941E-33CB33281114}" destId="{32EE544E-A485-4435-B0E1-57047ECA327B}" srcOrd="1" destOrd="0" presId="urn:microsoft.com/office/officeart/2005/8/layout/chevron1"/>
    <dgm:cxn modelId="{B41C5121-37D7-43A8-B8B1-DE312918E51A}" type="presParOf" srcId="{0E07F253-439D-42E8-941E-33CB33281114}" destId="{50646BEB-0738-44B6-B152-3896B1DA246A}" srcOrd="2" destOrd="0" presId="urn:microsoft.com/office/officeart/2005/8/layout/chevron1"/>
    <dgm:cxn modelId="{C255D354-97F8-46E7-94C7-C67466C921B7}" type="presParOf" srcId="{0E07F253-439D-42E8-941E-33CB33281114}" destId="{068B550E-B25C-4135-8024-F3325C771D28}" srcOrd="3" destOrd="0" presId="urn:microsoft.com/office/officeart/2005/8/layout/chevron1"/>
    <dgm:cxn modelId="{096BEBA6-E1EC-4A9F-BA79-CD9E5269EB7A}" type="presParOf" srcId="{0E07F253-439D-42E8-941E-33CB33281114}" destId="{E28EBC7F-CFE1-48C9-BDCD-6F0DE6473AFB}"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9008F2-7F34-4F44-B4E5-F4B505B1F995}"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it-IT"/>
        </a:p>
      </dgm:t>
    </dgm:pt>
    <dgm:pt modelId="{69A8B655-C63C-41C4-A0A8-7C9F7070C282}">
      <dgm:prSet phldrT="[Testo]" custT="1"/>
      <dgm:spPr/>
      <dgm:t>
        <a:bodyPr/>
        <a:lstStyle/>
        <a:p>
          <a:pPr algn="ctr">
            <a:buFont typeface="Arial" panose="020B0604020202020204" pitchFamily="34" charset="0"/>
            <a:buChar char="•"/>
          </a:pPr>
          <a:r>
            <a:rPr lang="en-US" sz="2000" b="1" cap="small" baseline="0" dirty="0"/>
            <a:t>In steroid-refractory ASUC, a first dose of 10 mg/kg IFX was not superior to 5 mg/kg  in achieving clinical response by day 7 (PREDICT-UC)</a:t>
          </a:r>
          <a:endParaRPr lang="it-IT" sz="2000" b="1" cap="small" baseline="0" dirty="0"/>
        </a:p>
      </dgm:t>
    </dgm:pt>
    <dgm:pt modelId="{D94272D3-B12E-41C2-931C-572E52D4064A}" type="parTrans" cxnId="{26941DC5-38F9-4463-8227-24A05B03FB66}">
      <dgm:prSet/>
      <dgm:spPr/>
      <dgm:t>
        <a:bodyPr/>
        <a:lstStyle/>
        <a:p>
          <a:pPr algn="ctr"/>
          <a:endParaRPr lang="it-IT" sz="1600" b="1" cap="small" baseline="0"/>
        </a:p>
      </dgm:t>
    </dgm:pt>
    <dgm:pt modelId="{05F76D61-504D-4FBD-85CD-B03CD90F4619}" type="sibTrans" cxnId="{26941DC5-38F9-4463-8227-24A05B03FB66}">
      <dgm:prSet/>
      <dgm:spPr/>
      <dgm:t>
        <a:bodyPr/>
        <a:lstStyle/>
        <a:p>
          <a:pPr algn="ctr"/>
          <a:endParaRPr lang="it-IT" sz="1600" b="1" cap="small" baseline="0"/>
        </a:p>
      </dgm:t>
    </dgm:pt>
    <dgm:pt modelId="{17AAD776-6ED2-4319-A108-D0CAF6FD04D4}">
      <dgm:prSet custT="1"/>
      <dgm:spPr/>
      <dgm:t>
        <a:bodyPr/>
        <a:lstStyle/>
        <a:p>
          <a:pPr algn="ctr"/>
          <a:r>
            <a:rPr lang="en-US" sz="2000" b="1" cap="small" baseline="0" dirty="0">
              <a:solidFill>
                <a:srgbClr val="FF0000"/>
              </a:solidFill>
            </a:rPr>
            <a:t>Intensified, accelerated regimen did not result in a significant difference </a:t>
          </a:r>
          <a:r>
            <a:rPr lang="en-US" sz="2000" b="1" cap="small" baseline="0" dirty="0"/>
            <a:t>in clinical response by or in remission or colectomy rates</a:t>
          </a:r>
          <a:endParaRPr lang="it-IT" sz="2000" b="1" cap="small" baseline="0" dirty="0"/>
        </a:p>
      </dgm:t>
    </dgm:pt>
    <dgm:pt modelId="{2819AB5C-1861-48DB-AF2C-A7B77447693C}" type="parTrans" cxnId="{D790F7F8-2002-47CE-B297-C6C80B10441B}">
      <dgm:prSet/>
      <dgm:spPr/>
      <dgm:t>
        <a:bodyPr/>
        <a:lstStyle/>
        <a:p>
          <a:pPr algn="ctr"/>
          <a:endParaRPr lang="it-IT" sz="1600" b="1" cap="small" baseline="0"/>
        </a:p>
      </dgm:t>
    </dgm:pt>
    <dgm:pt modelId="{115660AE-9424-4826-9651-6445649854C3}" type="sibTrans" cxnId="{D790F7F8-2002-47CE-B297-C6C80B10441B}">
      <dgm:prSet/>
      <dgm:spPr/>
      <dgm:t>
        <a:bodyPr/>
        <a:lstStyle/>
        <a:p>
          <a:pPr algn="ctr"/>
          <a:endParaRPr lang="it-IT" sz="1600" b="1" cap="small" baseline="0"/>
        </a:p>
      </dgm:t>
    </dgm:pt>
    <dgm:pt modelId="{187B90CB-95A5-4E19-B651-A59C10CC69BC}" type="pres">
      <dgm:prSet presAssocID="{8E9008F2-7F34-4F44-B4E5-F4B505B1F995}" presName="linear" presStyleCnt="0">
        <dgm:presLayoutVars>
          <dgm:animLvl val="lvl"/>
          <dgm:resizeHandles val="exact"/>
        </dgm:presLayoutVars>
      </dgm:prSet>
      <dgm:spPr/>
    </dgm:pt>
    <dgm:pt modelId="{EB4390EE-BB64-4C17-B34F-91A4E56F44C6}" type="pres">
      <dgm:prSet presAssocID="{69A8B655-C63C-41C4-A0A8-7C9F7070C282}" presName="parentText" presStyleLbl="node1" presStyleIdx="0" presStyleCnt="2" custLinFactNeighborX="10249" custLinFactNeighborY="26066">
        <dgm:presLayoutVars>
          <dgm:chMax val="0"/>
          <dgm:bulletEnabled val="1"/>
        </dgm:presLayoutVars>
      </dgm:prSet>
      <dgm:spPr/>
    </dgm:pt>
    <dgm:pt modelId="{56224D4B-C3EC-4D5C-B95C-DCFA2B4731C9}" type="pres">
      <dgm:prSet presAssocID="{05F76D61-504D-4FBD-85CD-B03CD90F4619}" presName="spacer" presStyleCnt="0"/>
      <dgm:spPr/>
    </dgm:pt>
    <dgm:pt modelId="{F80D5061-79D7-4E62-985F-7A1F2413D9DF}" type="pres">
      <dgm:prSet presAssocID="{17AAD776-6ED2-4319-A108-D0CAF6FD04D4}" presName="parentText" presStyleLbl="node1" presStyleIdx="1" presStyleCnt="2" custLinFactNeighborX="13670" custLinFactNeighborY="-10855">
        <dgm:presLayoutVars>
          <dgm:chMax val="0"/>
          <dgm:bulletEnabled val="1"/>
        </dgm:presLayoutVars>
      </dgm:prSet>
      <dgm:spPr/>
    </dgm:pt>
  </dgm:ptLst>
  <dgm:cxnLst>
    <dgm:cxn modelId="{839F285B-F9B0-4681-8342-486884D0E057}" type="presOf" srcId="{8E9008F2-7F34-4F44-B4E5-F4B505B1F995}" destId="{187B90CB-95A5-4E19-B651-A59C10CC69BC}" srcOrd="0" destOrd="0" presId="urn:microsoft.com/office/officeart/2005/8/layout/vList2"/>
    <dgm:cxn modelId="{26941DC5-38F9-4463-8227-24A05B03FB66}" srcId="{8E9008F2-7F34-4F44-B4E5-F4B505B1F995}" destId="{69A8B655-C63C-41C4-A0A8-7C9F7070C282}" srcOrd="0" destOrd="0" parTransId="{D94272D3-B12E-41C2-931C-572E52D4064A}" sibTransId="{05F76D61-504D-4FBD-85CD-B03CD90F4619}"/>
    <dgm:cxn modelId="{562540F0-ADDF-47D3-9505-74D81F3AE87D}" type="presOf" srcId="{17AAD776-6ED2-4319-A108-D0CAF6FD04D4}" destId="{F80D5061-79D7-4E62-985F-7A1F2413D9DF}" srcOrd="0" destOrd="0" presId="urn:microsoft.com/office/officeart/2005/8/layout/vList2"/>
    <dgm:cxn modelId="{0026BDF4-B5E0-4B54-906F-EC5E05684C66}" type="presOf" srcId="{69A8B655-C63C-41C4-A0A8-7C9F7070C282}" destId="{EB4390EE-BB64-4C17-B34F-91A4E56F44C6}" srcOrd="0" destOrd="0" presId="urn:microsoft.com/office/officeart/2005/8/layout/vList2"/>
    <dgm:cxn modelId="{D790F7F8-2002-47CE-B297-C6C80B10441B}" srcId="{8E9008F2-7F34-4F44-B4E5-F4B505B1F995}" destId="{17AAD776-6ED2-4319-A108-D0CAF6FD04D4}" srcOrd="1" destOrd="0" parTransId="{2819AB5C-1861-48DB-AF2C-A7B77447693C}" sibTransId="{115660AE-9424-4826-9651-6445649854C3}"/>
    <dgm:cxn modelId="{8064644F-BFE4-4D04-95CB-EACCBE5AB91E}" type="presParOf" srcId="{187B90CB-95A5-4E19-B651-A59C10CC69BC}" destId="{EB4390EE-BB64-4C17-B34F-91A4E56F44C6}" srcOrd="0" destOrd="0" presId="urn:microsoft.com/office/officeart/2005/8/layout/vList2"/>
    <dgm:cxn modelId="{87821647-6021-4206-95F9-937539F59FBF}" type="presParOf" srcId="{187B90CB-95A5-4E19-B651-A59C10CC69BC}" destId="{56224D4B-C3EC-4D5C-B95C-DCFA2B4731C9}" srcOrd="1" destOrd="0" presId="urn:microsoft.com/office/officeart/2005/8/layout/vList2"/>
    <dgm:cxn modelId="{C52A8AA8-C5B3-47AE-B378-2A5195C98B2E}" type="presParOf" srcId="{187B90CB-95A5-4E19-B651-A59C10CC69BC}" destId="{F80D5061-79D7-4E62-985F-7A1F2413D9DF}"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A9F988-BF9A-41DF-8A79-A615E568B4F2}"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it-IT"/>
        </a:p>
      </dgm:t>
    </dgm:pt>
    <dgm:pt modelId="{CA9464F2-1DA8-4969-8EF1-D9CEBB67F323}">
      <dgm:prSet phldrT="[Testo]" phldr="0" custT="1"/>
      <dgm:spPr/>
      <dgm:t>
        <a:bodyPr/>
        <a:lstStyle/>
        <a:p>
          <a:r>
            <a:rPr lang="it-IT" sz="2000" b="1" dirty="0">
              <a:effectLst>
                <a:outerShdw blurRad="38100" dist="38100" dir="2700000" algn="tl">
                  <a:srgbClr val="000000">
                    <a:alpha val="43137"/>
                  </a:srgbClr>
                </a:outerShdw>
              </a:effectLst>
            </a:rPr>
            <a:t>LEVEL</a:t>
          </a:r>
        </a:p>
      </dgm:t>
    </dgm:pt>
    <dgm:pt modelId="{5C822E64-6116-4B50-BF2B-C7761C23BB80}" type="parTrans" cxnId="{FA4E63DE-788B-4276-8AE6-51A3CCEEB33B}">
      <dgm:prSet/>
      <dgm:spPr/>
      <dgm:t>
        <a:bodyPr/>
        <a:lstStyle/>
        <a:p>
          <a:endParaRPr lang="it-IT" sz="1000" b="1">
            <a:effectLst>
              <a:outerShdw blurRad="38100" dist="38100" dir="2700000" algn="tl">
                <a:srgbClr val="000000">
                  <a:alpha val="43137"/>
                </a:srgbClr>
              </a:outerShdw>
            </a:effectLst>
          </a:endParaRPr>
        </a:p>
      </dgm:t>
    </dgm:pt>
    <dgm:pt modelId="{E770195C-C922-4478-BFFA-9820A016D81D}" type="sibTrans" cxnId="{FA4E63DE-788B-4276-8AE6-51A3CCEEB33B}">
      <dgm:prSet/>
      <dgm:spPr/>
      <dgm:t>
        <a:bodyPr/>
        <a:lstStyle/>
        <a:p>
          <a:endParaRPr lang="it-IT" sz="1000" b="1">
            <a:effectLst>
              <a:outerShdw blurRad="38100" dist="38100" dir="2700000" algn="tl">
                <a:srgbClr val="000000">
                  <a:alpha val="43137"/>
                </a:srgbClr>
              </a:outerShdw>
            </a:effectLst>
          </a:endParaRPr>
        </a:p>
      </dgm:t>
    </dgm:pt>
    <dgm:pt modelId="{40298055-4343-49F7-9596-30DA90C0E61A}">
      <dgm:prSet phldrT="[Testo]" phldr="0" custT="1"/>
      <dgm:spPr/>
      <dgm:t>
        <a:bodyPr/>
        <a:lstStyle/>
        <a:p>
          <a:r>
            <a:rPr lang="it-IT" sz="2000" b="1" dirty="0">
              <a:effectLst>
                <a:outerShdw blurRad="38100" dist="38100" dir="2700000" algn="tl">
                  <a:srgbClr val="000000">
                    <a:alpha val="43137"/>
                  </a:srgbClr>
                </a:outerShdw>
              </a:effectLst>
            </a:rPr>
            <a:t>OF</a:t>
          </a:r>
        </a:p>
      </dgm:t>
    </dgm:pt>
    <dgm:pt modelId="{2B76A9C9-3130-4F20-9B83-7BF1ED3E2A73}" type="parTrans" cxnId="{D7CB608B-F3F4-4D95-828E-EEDAA1F9C989}">
      <dgm:prSet/>
      <dgm:spPr/>
      <dgm:t>
        <a:bodyPr/>
        <a:lstStyle/>
        <a:p>
          <a:endParaRPr lang="it-IT" sz="1000" b="1">
            <a:effectLst>
              <a:outerShdw blurRad="38100" dist="38100" dir="2700000" algn="tl">
                <a:srgbClr val="000000">
                  <a:alpha val="43137"/>
                </a:srgbClr>
              </a:outerShdw>
            </a:effectLst>
          </a:endParaRPr>
        </a:p>
      </dgm:t>
    </dgm:pt>
    <dgm:pt modelId="{D55ACEE1-9034-415B-B084-068C313425DD}" type="sibTrans" cxnId="{D7CB608B-F3F4-4D95-828E-EEDAA1F9C989}">
      <dgm:prSet/>
      <dgm:spPr/>
      <dgm:t>
        <a:bodyPr/>
        <a:lstStyle/>
        <a:p>
          <a:endParaRPr lang="it-IT" sz="1000" b="1">
            <a:effectLst>
              <a:outerShdw blurRad="38100" dist="38100" dir="2700000" algn="tl">
                <a:srgbClr val="000000">
                  <a:alpha val="43137"/>
                </a:srgbClr>
              </a:outerShdw>
            </a:effectLst>
          </a:endParaRPr>
        </a:p>
      </dgm:t>
    </dgm:pt>
    <dgm:pt modelId="{586CA9C8-E407-431F-9103-3293B4187FC5}">
      <dgm:prSet phldrT="[Testo]" phldr="0" custT="1"/>
      <dgm:spPr/>
      <dgm:t>
        <a:bodyPr/>
        <a:lstStyle/>
        <a:p>
          <a:r>
            <a:rPr lang="it-IT" sz="2000" b="1" dirty="0">
              <a:effectLst>
                <a:outerShdw blurRad="38100" dist="38100" dir="2700000" algn="tl">
                  <a:srgbClr val="000000">
                    <a:alpha val="43137"/>
                  </a:srgbClr>
                </a:outerShdw>
              </a:effectLst>
            </a:rPr>
            <a:t>EVIDENCE</a:t>
          </a:r>
        </a:p>
      </dgm:t>
    </dgm:pt>
    <dgm:pt modelId="{D489D2E1-20FB-46AD-9E29-108057BADFD8}" type="parTrans" cxnId="{6886344D-ED21-44E2-8EE2-02AF0472DC51}">
      <dgm:prSet/>
      <dgm:spPr/>
      <dgm:t>
        <a:bodyPr/>
        <a:lstStyle/>
        <a:p>
          <a:endParaRPr lang="it-IT" sz="1000" b="1">
            <a:effectLst>
              <a:outerShdw blurRad="38100" dist="38100" dir="2700000" algn="tl">
                <a:srgbClr val="000000">
                  <a:alpha val="43137"/>
                </a:srgbClr>
              </a:outerShdw>
            </a:effectLst>
          </a:endParaRPr>
        </a:p>
      </dgm:t>
    </dgm:pt>
    <dgm:pt modelId="{D886850D-3BF6-4577-89E0-8BA8849684F6}" type="sibTrans" cxnId="{6886344D-ED21-44E2-8EE2-02AF0472DC51}">
      <dgm:prSet/>
      <dgm:spPr/>
      <dgm:t>
        <a:bodyPr/>
        <a:lstStyle/>
        <a:p>
          <a:endParaRPr lang="it-IT" sz="1000" b="1">
            <a:effectLst>
              <a:outerShdw blurRad="38100" dist="38100" dir="2700000" algn="tl">
                <a:srgbClr val="000000">
                  <a:alpha val="43137"/>
                </a:srgbClr>
              </a:outerShdw>
            </a:effectLst>
          </a:endParaRPr>
        </a:p>
      </dgm:t>
    </dgm:pt>
    <dgm:pt modelId="{0E07F253-439D-42E8-941E-33CB33281114}" type="pres">
      <dgm:prSet presAssocID="{12A9F988-BF9A-41DF-8A79-A615E568B4F2}" presName="Name0" presStyleCnt="0">
        <dgm:presLayoutVars>
          <dgm:dir/>
          <dgm:animLvl val="lvl"/>
          <dgm:resizeHandles val="exact"/>
        </dgm:presLayoutVars>
      </dgm:prSet>
      <dgm:spPr/>
    </dgm:pt>
    <dgm:pt modelId="{F005209A-4DAC-477B-A4CC-9DCCA7C13FC2}" type="pres">
      <dgm:prSet presAssocID="{CA9464F2-1DA8-4969-8EF1-D9CEBB67F323}" presName="parTxOnly" presStyleLbl="node1" presStyleIdx="0" presStyleCnt="3" custLinFactNeighborX="-821" custLinFactNeighborY="0">
        <dgm:presLayoutVars>
          <dgm:chMax val="0"/>
          <dgm:chPref val="0"/>
          <dgm:bulletEnabled val="1"/>
        </dgm:presLayoutVars>
      </dgm:prSet>
      <dgm:spPr/>
    </dgm:pt>
    <dgm:pt modelId="{32EE544E-A485-4435-B0E1-57047ECA327B}" type="pres">
      <dgm:prSet presAssocID="{E770195C-C922-4478-BFFA-9820A016D81D}" presName="parTxOnlySpace" presStyleCnt="0"/>
      <dgm:spPr/>
    </dgm:pt>
    <dgm:pt modelId="{50646BEB-0738-44B6-B152-3896B1DA246A}" type="pres">
      <dgm:prSet presAssocID="{40298055-4343-49F7-9596-30DA90C0E61A}" presName="parTxOnly" presStyleLbl="node1" presStyleIdx="1" presStyleCnt="3">
        <dgm:presLayoutVars>
          <dgm:chMax val="0"/>
          <dgm:chPref val="0"/>
          <dgm:bulletEnabled val="1"/>
        </dgm:presLayoutVars>
      </dgm:prSet>
      <dgm:spPr/>
    </dgm:pt>
    <dgm:pt modelId="{068B550E-B25C-4135-8024-F3325C771D28}" type="pres">
      <dgm:prSet presAssocID="{D55ACEE1-9034-415B-B084-068C313425DD}" presName="parTxOnlySpace" presStyleCnt="0"/>
      <dgm:spPr/>
    </dgm:pt>
    <dgm:pt modelId="{E28EBC7F-CFE1-48C9-BDCD-6F0DE6473AFB}" type="pres">
      <dgm:prSet presAssocID="{586CA9C8-E407-431F-9103-3293B4187FC5}" presName="parTxOnly" presStyleLbl="node1" presStyleIdx="2" presStyleCnt="3">
        <dgm:presLayoutVars>
          <dgm:chMax val="0"/>
          <dgm:chPref val="0"/>
          <dgm:bulletEnabled val="1"/>
        </dgm:presLayoutVars>
      </dgm:prSet>
      <dgm:spPr/>
    </dgm:pt>
  </dgm:ptLst>
  <dgm:cxnLst>
    <dgm:cxn modelId="{6886344D-ED21-44E2-8EE2-02AF0472DC51}" srcId="{12A9F988-BF9A-41DF-8A79-A615E568B4F2}" destId="{586CA9C8-E407-431F-9103-3293B4187FC5}" srcOrd="2" destOrd="0" parTransId="{D489D2E1-20FB-46AD-9E29-108057BADFD8}" sibTransId="{D886850D-3BF6-4577-89E0-8BA8849684F6}"/>
    <dgm:cxn modelId="{25E0FA76-5E76-4104-A0A2-F853832A1D58}" type="presOf" srcId="{12A9F988-BF9A-41DF-8A79-A615E568B4F2}" destId="{0E07F253-439D-42E8-941E-33CB33281114}" srcOrd="0" destOrd="0" presId="urn:microsoft.com/office/officeart/2005/8/layout/chevron1"/>
    <dgm:cxn modelId="{D7CB608B-F3F4-4D95-828E-EEDAA1F9C989}" srcId="{12A9F988-BF9A-41DF-8A79-A615E568B4F2}" destId="{40298055-4343-49F7-9596-30DA90C0E61A}" srcOrd="1" destOrd="0" parTransId="{2B76A9C9-3130-4F20-9B83-7BF1ED3E2A73}" sibTransId="{D55ACEE1-9034-415B-B084-068C313425DD}"/>
    <dgm:cxn modelId="{1A627CA2-9BB1-446F-BF12-B28FD8901CEE}" type="presOf" srcId="{40298055-4343-49F7-9596-30DA90C0E61A}" destId="{50646BEB-0738-44B6-B152-3896B1DA246A}" srcOrd="0" destOrd="0" presId="urn:microsoft.com/office/officeart/2005/8/layout/chevron1"/>
    <dgm:cxn modelId="{8AE3F7BD-E32B-4C5D-880D-39CA2B8423E9}" type="presOf" srcId="{CA9464F2-1DA8-4969-8EF1-D9CEBB67F323}" destId="{F005209A-4DAC-477B-A4CC-9DCCA7C13FC2}" srcOrd="0" destOrd="0" presId="urn:microsoft.com/office/officeart/2005/8/layout/chevron1"/>
    <dgm:cxn modelId="{FA4E63DE-788B-4276-8AE6-51A3CCEEB33B}" srcId="{12A9F988-BF9A-41DF-8A79-A615E568B4F2}" destId="{CA9464F2-1DA8-4969-8EF1-D9CEBB67F323}" srcOrd="0" destOrd="0" parTransId="{5C822E64-6116-4B50-BF2B-C7761C23BB80}" sibTransId="{E770195C-C922-4478-BFFA-9820A016D81D}"/>
    <dgm:cxn modelId="{018802E5-EF68-4F12-B2CD-A13B9C0BF582}" type="presOf" srcId="{586CA9C8-E407-431F-9103-3293B4187FC5}" destId="{E28EBC7F-CFE1-48C9-BDCD-6F0DE6473AFB}" srcOrd="0" destOrd="0" presId="urn:microsoft.com/office/officeart/2005/8/layout/chevron1"/>
    <dgm:cxn modelId="{38A4AAA3-6EBE-4AB7-9F51-437E78D56CCF}" type="presParOf" srcId="{0E07F253-439D-42E8-941E-33CB33281114}" destId="{F005209A-4DAC-477B-A4CC-9DCCA7C13FC2}" srcOrd="0" destOrd="0" presId="urn:microsoft.com/office/officeart/2005/8/layout/chevron1"/>
    <dgm:cxn modelId="{EA092A18-EDC5-458F-9199-2565CCB54847}" type="presParOf" srcId="{0E07F253-439D-42E8-941E-33CB33281114}" destId="{32EE544E-A485-4435-B0E1-57047ECA327B}" srcOrd="1" destOrd="0" presId="urn:microsoft.com/office/officeart/2005/8/layout/chevron1"/>
    <dgm:cxn modelId="{B41C5121-37D7-43A8-B8B1-DE312918E51A}" type="presParOf" srcId="{0E07F253-439D-42E8-941E-33CB33281114}" destId="{50646BEB-0738-44B6-B152-3896B1DA246A}" srcOrd="2" destOrd="0" presId="urn:microsoft.com/office/officeart/2005/8/layout/chevron1"/>
    <dgm:cxn modelId="{C255D354-97F8-46E7-94C7-C67466C921B7}" type="presParOf" srcId="{0E07F253-439D-42E8-941E-33CB33281114}" destId="{068B550E-B25C-4135-8024-F3325C771D28}" srcOrd="3" destOrd="0" presId="urn:microsoft.com/office/officeart/2005/8/layout/chevron1"/>
    <dgm:cxn modelId="{096BEBA6-E1EC-4A9F-BA79-CD9E5269EB7A}" type="presParOf" srcId="{0E07F253-439D-42E8-941E-33CB33281114}" destId="{E28EBC7F-CFE1-48C9-BDCD-6F0DE6473AFB}"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C81E531-C708-47C8-A936-FCAC438B87A9}" type="doc">
      <dgm:prSet loTypeId="urn:microsoft.com/office/officeart/2005/8/layout/gear1" loCatId="process" qsTypeId="urn:microsoft.com/office/officeart/2005/8/quickstyle/simple1" qsCatId="simple" csTypeId="urn:microsoft.com/office/officeart/2005/8/colors/colorful4" csCatId="colorful" phldr="1"/>
      <dgm:spPr/>
      <dgm:t>
        <a:bodyPr/>
        <a:lstStyle/>
        <a:p>
          <a:endParaRPr lang="it-IT"/>
        </a:p>
      </dgm:t>
    </dgm:pt>
    <dgm:pt modelId="{1415C276-372B-487D-AA87-E06B195C77EF}">
      <dgm:prSet phldrT="[Testo]" phldr="0"/>
      <dgm:spPr/>
      <dgm:t>
        <a:bodyPr/>
        <a:lstStyle/>
        <a:p>
          <a:r>
            <a:rPr lang="it-IT" b="1" cap="small" baseline="0" dirty="0">
              <a:effectLst>
                <a:outerShdw blurRad="38100" dist="38100" dir="2700000" algn="tl">
                  <a:srgbClr val="000000">
                    <a:alpha val="43137"/>
                  </a:srgbClr>
                </a:outerShdw>
              </a:effectLst>
            </a:rPr>
            <a:t>Anti-JAK</a:t>
          </a:r>
        </a:p>
      </dgm:t>
    </dgm:pt>
    <dgm:pt modelId="{4422C4B0-AF6B-44C5-9F1A-60DD0E406701}" type="parTrans" cxnId="{FE86A2CB-5A33-45A2-9F9F-B74D78602DCF}">
      <dgm:prSet/>
      <dgm:spPr/>
      <dgm:t>
        <a:bodyPr/>
        <a:lstStyle/>
        <a:p>
          <a:endParaRPr lang="it-IT" b="1" cap="small" baseline="0">
            <a:effectLst>
              <a:outerShdw blurRad="38100" dist="38100" dir="2700000" algn="tl">
                <a:srgbClr val="000000">
                  <a:alpha val="43137"/>
                </a:srgbClr>
              </a:outerShdw>
            </a:effectLst>
          </a:endParaRPr>
        </a:p>
      </dgm:t>
    </dgm:pt>
    <dgm:pt modelId="{4857C903-89D3-4F78-A5C5-298593DF8EE5}" type="sibTrans" cxnId="{FE86A2CB-5A33-45A2-9F9F-B74D78602DCF}">
      <dgm:prSet/>
      <dgm:spPr/>
      <dgm:t>
        <a:bodyPr/>
        <a:lstStyle/>
        <a:p>
          <a:endParaRPr lang="it-IT" b="1" cap="small" baseline="0">
            <a:effectLst>
              <a:outerShdw blurRad="38100" dist="38100" dir="2700000" algn="tl">
                <a:srgbClr val="000000">
                  <a:alpha val="43137"/>
                </a:srgbClr>
              </a:outerShdw>
            </a:effectLst>
          </a:endParaRPr>
        </a:p>
      </dgm:t>
    </dgm:pt>
    <dgm:pt modelId="{34E9CB40-94B4-427C-A4AE-DB8A4FCB3416}">
      <dgm:prSet phldrT="[Testo]" phldr="0"/>
      <dgm:spPr/>
      <dgm:t>
        <a:bodyPr/>
        <a:lstStyle/>
        <a:p>
          <a:r>
            <a:rPr lang="it-IT" b="1" cap="small" baseline="0" dirty="0" err="1">
              <a:effectLst>
                <a:outerShdw blurRad="38100" dist="38100" dir="2700000" algn="tl">
                  <a:srgbClr val="000000">
                    <a:alpha val="43137"/>
                  </a:srgbClr>
                </a:outerShdw>
              </a:effectLst>
            </a:rPr>
            <a:t>Other</a:t>
          </a:r>
          <a:r>
            <a:rPr lang="it-IT" b="1" cap="small" baseline="0" dirty="0">
              <a:effectLst>
                <a:outerShdw blurRad="38100" dist="38100" dir="2700000" algn="tl">
                  <a:srgbClr val="000000">
                    <a:alpha val="43137"/>
                  </a:srgbClr>
                </a:outerShdw>
              </a:effectLst>
            </a:rPr>
            <a:t> </a:t>
          </a:r>
          <a:r>
            <a:rPr lang="it-IT" b="1" cap="none" baseline="0" dirty="0" err="1">
              <a:effectLst>
                <a:outerShdw blurRad="38100" dist="38100" dir="2700000" algn="tl">
                  <a:srgbClr val="000000">
                    <a:alpha val="43137"/>
                  </a:srgbClr>
                </a:outerShdw>
              </a:effectLst>
            </a:rPr>
            <a:t>mAB</a:t>
          </a:r>
          <a:endParaRPr lang="it-IT" b="1" cap="none" baseline="0" dirty="0">
            <a:effectLst>
              <a:outerShdw blurRad="38100" dist="38100" dir="2700000" algn="tl">
                <a:srgbClr val="000000">
                  <a:alpha val="43137"/>
                </a:srgbClr>
              </a:outerShdw>
            </a:effectLst>
          </a:endParaRPr>
        </a:p>
      </dgm:t>
    </dgm:pt>
    <dgm:pt modelId="{A432BAAC-A991-48DB-A61F-8BE833D1C47A}" type="parTrans" cxnId="{B82BEAF4-5F67-4999-A5B6-33BDE4B543B5}">
      <dgm:prSet/>
      <dgm:spPr/>
      <dgm:t>
        <a:bodyPr/>
        <a:lstStyle/>
        <a:p>
          <a:endParaRPr lang="it-IT" b="1" cap="small" baseline="0">
            <a:effectLst>
              <a:outerShdw blurRad="38100" dist="38100" dir="2700000" algn="tl">
                <a:srgbClr val="000000">
                  <a:alpha val="43137"/>
                </a:srgbClr>
              </a:outerShdw>
            </a:effectLst>
          </a:endParaRPr>
        </a:p>
      </dgm:t>
    </dgm:pt>
    <dgm:pt modelId="{5F6DBCC8-83B3-4261-9412-E923F71CD27D}" type="sibTrans" cxnId="{B82BEAF4-5F67-4999-A5B6-33BDE4B543B5}">
      <dgm:prSet/>
      <dgm:spPr/>
      <dgm:t>
        <a:bodyPr/>
        <a:lstStyle/>
        <a:p>
          <a:endParaRPr lang="it-IT" b="1" cap="small" baseline="0">
            <a:effectLst>
              <a:outerShdw blurRad="38100" dist="38100" dir="2700000" algn="tl">
                <a:srgbClr val="000000">
                  <a:alpha val="43137"/>
                </a:srgbClr>
              </a:outerShdw>
            </a:effectLst>
          </a:endParaRPr>
        </a:p>
      </dgm:t>
    </dgm:pt>
    <dgm:pt modelId="{73D253CA-645A-4521-BBB9-FB8D354A917C}">
      <dgm:prSet phldrT="[Testo]" phldr="0"/>
      <dgm:spPr/>
      <dgm:t>
        <a:bodyPr/>
        <a:lstStyle/>
        <a:p>
          <a:r>
            <a:rPr lang="it-IT" b="1" cap="small" baseline="0" dirty="0">
              <a:effectLst>
                <a:outerShdw blurRad="38100" dist="38100" dir="2700000" algn="tl">
                  <a:srgbClr val="000000">
                    <a:alpha val="43137"/>
                  </a:srgbClr>
                </a:outerShdw>
              </a:effectLst>
            </a:rPr>
            <a:t>IFX</a:t>
          </a:r>
        </a:p>
      </dgm:t>
    </dgm:pt>
    <dgm:pt modelId="{321EA49C-7A16-4FED-B4CA-3E01C3B8D07A}" type="parTrans" cxnId="{445BDA68-805E-4B75-8909-8DC010A1ADBE}">
      <dgm:prSet/>
      <dgm:spPr/>
      <dgm:t>
        <a:bodyPr/>
        <a:lstStyle/>
        <a:p>
          <a:endParaRPr lang="it-IT" b="1" cap="small" baseline="0">
            <a:effectLst>
              <a:outerShdw blurRad="38100" dist="38100" dir="2700000" algn="tl">
                <a:srgbClr val="000000">
                  <a:alpha val="43137"/>
                </a:srgbClr>
              </a:outerShdw>
            </a:effectLst>
          </a:endParaRPr>
        </a:p>
      </dgm:t>
    </dgm:pt>
    <dgm:pt modelId="{5BB2D8EE-08C4-4BF2-8DF2-73C030868C24}" type="sibTrans" cxnId="{445BDA68-805E-4B75-8909-8DC010A1ADBE}">
      <dgm:prSet/>
      <dgm:spPr/>
      <dgm:t>
        <a:bodyPr/>
        <a:lstStyle/>
        <a:p>
          <a:endParaRPr lang="it-IT" b="1" cap="small" baseline="0">
            <a:effectLst>
              <a:outerShdw blurRad="38100" dist="38100" dir="2700000" algn="tl">
                <a:srgbClr val="000000">
                  <a:alpha val="43137"/>
                </a:srgbClr>
              </a:outerShdw>
            </a:effectLst>
          </a:endParaRPr>
        </a:p>
      </dgm:t>
    </dgm:pt>
    <dgm:pt modelId="{004AEE21-045A-4FFC-8525-D253633F0E8B}" type="pres">
      <dgm:prSet presAssocID="{BC81E531-C708-47C8-A936-FCAC438B87A9}" presName="composite" presStyleCnt="0">
        <dgm:presLayoutVars>
          <dgm:chMax val="3"/>
          <dgm:animLvl val="lvl"/>
          <dgm:resizeHandles val="exact"/>
        </dgm:presLayoutVars>
      </dgm:prSet>
      <dgm:spPr/>
    </dgm:pt>
    <dgm:pt modelId="{707D2A47-7D2F-4E11-8FBE-5408D6399966}" type="pres">
      <dgm:prSet presAssocID="{1415C276-372B-487D-AA87-E06B195C77EF}" presName="gear1" presStyleLbl="node1" presStyleIdx="0" presStyleCnt="3">
        <dgm:presLayoutVars>
          <dgm:chMax val="1"/>
          <dgm:bulletEnabled val="1"/>
        </dgm:presLayoutVars>
      </dgm:prSet>
      <dgm:spPr/>
    </dgm:pt>
    <dgm:pt modelId="{A934CFF9-18D5-452B-873F-88C02ED362AF}" type="pres">
      <dgm:prSet presAssocID="{1415C276-372B-487D-AA87-E06B195C77EF}" presName="gear1srcNode" presStyleLbl="node1" presStyleIdx="0" presStyleCnt="3"/>
      <dgm:spPr/>
    </dgm:pt>
    <dgm:pt modelId="{D305DA58-697D-4954-BA6F-377269F5B74D}" type="pres">
      <dgm:prSet presAssocID="{1415C276-372B-487D-AA87-E06B195C77EF}" presName="gear1dstNode" presStyleLbl="node1" presStyleIdx="0" presStyleCnt="3"/>
      <dgm:spPr/>
    </dgm:pt>
    <dgm:pt modelId="{76E08897-4306-4A0D-91CA-FDCF83D3D53C}" type="pres">
      <dgm:prSet presAssocID="{34E9CB40-94B4-427C-A4AE-DB8A4FCB3416}" presName="gear2" presStyleLbl="node1" presStyleIdx="1" presStyleCnt="3">
        <dgm:presLayoutVars>
          <dgm:chMax val="1"/>
          <dgm:bulletEnabled val="1"/>
        </dgm:presLayoutVars>
      </dgm:prSet>
      <dgm:spPr/>
    </dgm:pt>
    <dgm:pt modelId="{5AEF0E42-74A5-4527-866F-77FA4B49DBB5}" type="pres">
      <dgm:prSet presAssocID="{34E9CB40-94B4-427C-A4AE-DB8A4FCB3416}" presName="gear2srcNode" presStyleLbl="node1" presStyleIdx="1" presStyleCnt="3"/>
      <dgm:spPr/>
    </dgm:pt>
    <dgm:pt modelId="{057D2F92-ACCD-41DB-9967-6EEFE4525C3F}" type="pres">
      <dgm:prSet presAssocID="{34E9CB40-94B4-427C-A4AE-DB8A4FCB3416}" presName="gear2dstNode" presStyleLbl="node1" presStyleIdx="1" presStyleCnt="3"/>
      <dgm:spPr/>
    </dgm:pt>
    <dgm:pt modelId="{04FE1E59-F6F3-4960-8325-68A2D86ACB67}" type="pres">
      <dgm:prSet presAssocID="{73D253CA-645A-4521-BBB9-FB8D354A917C}" presName="gear3" presStyleLbl="node1" presStyleIdx="2" presStyleCnt="3"/>
      <dgm:spPr/>
    </dgm:pt>
    <dgm:pt modelId="{3874D850-2762-4E32-8C60-FD0996D8ACAF}" type="pres">
      <dgm:prSet presAssocID="{73D253CA-645A-4521-BBB9-FB8D354A917C}" presName="gear3tx" presStyleLbl="node1" presStyleIdx="2" presStyleCnt="3">
        <dgm:presLayoutVars>
          <dgm:chMax val="1"/>
          <dgm:bulletEnabled val="1"/>
        </dgm:presLayoutVars>
      </dgm:prSet>
      <dgm:spPr/>
    </dgm:pt>
    <dgm:pt modelId="{6AFAECA9-F380-4270-82F7-B75406EB6C09}" type="pres">
      <dgm:prSet presAssocID="{73D253CA-645A-4521-BBB9-FB8D354A917C}" presName="gear3srcNode" presStyleLbl="node1" presStyleIdx="2" presStyleCnt="3"/>
      <dgm:spPr/>
    </dgm:pt>
    <dgm:pt modelId="{8564E9B6-E598-423D-9E6E-50A685F2237A}" type="pres">
      <dgm:prSet presAssocID="{73D253CA-645A-4521-BBB9-FB8D354A917C}" presName="gear3dstNode" presStyleLbl="node1" presStyleIdx="2" presStyleCnt="3"/>
      <dgm:spPr/>
    </dgm:pt>
    <dgm:pt modelId="{F20EFBE2-6519-4A16-AC9F-1A47EF0FA81A}" type="pres">
      <dgm:prSet presAssocID="{4857C903-89D3-4F78-A5C5-298593DF8EE5}" presName="connector1" presStyleLbl="sibTrans2D1" presStyleIdx="0" presStyleCnt="3"/>
      <dgm:spPr/>
    </dgm:pt>
    <dgm:pt modelId="{58016EFB-5F01-4A20-964B-4AB888F48887}" type="pres">
      <dgm:prSet presAssocID="{5F6DBCC8-83B3-4261-9412-E923F71CD27D}" presName="connector2" presStyleLbl="sibTrans2D1" presStyleIdx="1" presStyleCnt="3"/>
      <dgm:spPr/>
    </dgm:pt>
    <dgm:pt modelId="{B328D310-F78C-448B-A9ED-F881BB5202AA}" type="pres">
      <dgm:prSet presAssocID="{5BB2D8EE-08C4-4BF2-8DF2-73C030868C24}" presName="connector3" presStyleLbl="sibTrans2D1" presStyleIdx="2" presStyleCnt="3"/>
      <dgm:spPr/>
    </dgm:pt>
  </dgm:ptLst>
  <dgm:cxnLst>
    <dgm:cxn modelId="{A6BCB915-EA3E-453B-999B-534E08BECA67}" type="presOf" srcId="{5F6DBCC8-83B3-4261-9412-E923F71CD27D}" destId="{58016EFB-5F01-4A20-964B-4AB888F48887}" srcOrd="0" destOrd="0" presId="urn:microsoft.com/office/officeart/2005/8/layout/gear1"/>
    <dgm:cxn modelId="{2942832A-C131-4D9F-A9EF-3C4DEADF900B}" type="presOf" srcId="{34E9CB40-94B4-427C-A4AE-DB8A4FCB3416}" destId="{76E08897-4306-4A0D-91CA-FDCF83D3D53C}" srcOrd="0" destOrd="0" presId="urn:microsoft.com/office/officeart/2005/8/layout/gear1"/>
    <dgm:cxn modelId="{3CCDDC5D-5FE0-45E0-8B92-494AB5D8208C}" type="presOf" srcId="{73D253CA-645A-4521-BBB9-FB8D354A917C}" destId="{3874D850-2762-4E32-8C60-FD0996D8ACAF}" srcOrd="1" destOrd="0" presId="urn:microsoft.com/office/officeart/2005/8/layout/gear1"/>
    <dgm:cxn modelId="{445BDA68-805E-4B75-8909-8DC010A1ADBE}" srcId="{BC81E531-C708-47C8-A936-FCAC438B87A9}" destId="{73D253CA-645A-4521-BBB9-FB8D354A917C}" srcOrd="2" destOrd="0" parTransId="{321EA49C-7A16-4FED-B4CA-3E01C3B8D07A}" sibTransId="{5BB2D8EE-08C4-4BF2-8DF2-73C030868C24}"/>
    <dgm:cxn modelId="{32235A6A-3653-4B8A-9D87-30BEB55C2FC4}" type="presOf" srcId="{5BB2D8EE-08C4-4BF2-8DF2-73C030868C24}" destId="{B328D310-F78C-448B-A9ED-F881BB5202AA}" srcOrd="0" destOrd="0" presId="urn:microsoft.com/office/officeart/2005/8/layout/gear1"/>
    <dgm:cxn modelId="{1CC3374B-6B29-4A38-9BA7-9A06AE547FA0}" type="presOf" srcId="{1415C276-372B-487D-AA87-E06B195C77EF}" destId="{707D2A47-7D2F-4E11-8FBE-5408D6399966}" srcOrd="0" destOrd="0" presId="urn:microsoft.com/office/officeart/2005/8/layout/gear1"/>
    <dgm:cxn modelId="{F2016E6F-7984-4EA5-A858-D05A5AB3F39B}" type="presOf" srcId="{73D253CA-645A-4521-BBB9-FB8D354A917C}" destId="{6AFAECA9-F380-4270-82F7-B75406EB6C09}" srcOrd="2" destOrd="0" presId="urn:microsoft.com/office/officeart/2005/8/layout/gear1"/>
    <dgm:cxn modelId="{28CAA552-7F40-4A55-9120-CF9C1DC3D464}" type="presOf" srcId="{73D253CA-645A-4521-BBB9-FB8D354A917C}" destId="{04FE1E59-F6F3-4960-8325-68A2D86ACB67}" srcOrd="0" destOrd="0" presId="urn:microsoft.com/office/officeart/2005/8/layout/gear1"/>
    <dgm:cxn modelId="{9EFDED86-2F7E-4442-84F5-DE4F3968016F}" type="presOf" srcId="{BC81E531-C708-47C8-A936-FCAC438B87A9}" destId="{004AEE21-045A-4FFC-8525-D253633F0E8B}" srcOrd="0" destOrd="0" presId="urn:microsoft.com/office/officeart/2005/8/layout/gear1"/>
    <dgm:cxn modelId="{5824D587-1B89-4B62-A948-8C869944EDC4}" type="presOf" srcId="{1415C276-372B-487D-AA87-E06B195C77EF}" destId="{D305DA58-697D-4954-BA6F-377269F5B74D}" srcOrd="2" destOrd="0" presId="urn:microsoft.com/office/officeart/2005/8/layout/gear1"/>
    <dgm:cxn modelId="{ECEEED89-9EF8-4A64-9BDC-9BCF77ADC637}" type="presOf" srcId="{4857C903-89D3-4F78-A5C5-298593DF8EE5}" destId="{F20EFBE2-6519-4A16-AC9F-1A47EF0FA81A}" srcOrd="0" destOrd="0" presId="urn:microsoft.com/office/officeart/2005/8/layout/gear1"/>
    <dgm:cxn modelId="{A7F28494-F184-4EFA-9ADF-ACDAF0DACC6A}" type="presOf" srcId="{1415C276-372B-487D-AA87-E06B195C77EF}" destId="{A934CFF9-18D5-452B-873F-88C02ED362AF}" srcOrd="1" destOrd="0" presId="urn:microsoft.com/office/officeart/2005/8/layout/gear1"/>
    <dgm:cxn modelId="{EBA5B7BB-CA50-420B-A056-8EAD4B752417}" type="presOf" srcId="{34E9CB40-94B4-427C-A4AE-DB8A4FCB3416}" destId="{057D2F92-ACCD-41DB-9967-6EEFE4525C3F}" srcOrd="2" destOrd="0" presId="urn:microsoft.com/office/officeart/2005/8/layout/gear1"/>
    <dgm:cxn modelId="{FE86A2CB-5A33-45A2-9F9F-B74D78602DCF}" srcId="{BC81E531-C708-47C8-A936-FCAC438B87A9}" destId="{1415C276-372B-487D-AA87-E06B195C77EF}" srcOrd="0" destOrd="0" parTransId="{4422C4B0-AF6B-44C5-9F1A-60DD0E406701}" sibTransId="{4857C903-89D3-4F78-A5C5-298593DF8EE5}"/>
    <dgm:cxn modelId="{6664F2CD-DA44-47F0-BD6D-20C3B88E63FE}" type="presOf" srcId="{73D253CA-645A-4521-BBB9-FB8D354A917C}" destId="{8564E9B6-E598-423D-9E6E-50A685F2237A}" srcOrd="3" destOrd="0" presId="urn:microsoft.com/office/officeart/2005/8/layout/gear1"/>
    <dgm:cxn modelId="{4D9C3BE8-9B14-467A-B246-A02CA5B1B055}" type="presOf" srcId="{34E9CB40-94B4-427C-A4AE-DB8A4FCB3416}" destId="{5AEF0E42-74A5-4527-866F-77FA4B49DBB5}" srcOrd="1" destOrd="0" presId="urn:microsoft.com/office/officeart/2005/8/layout/gear1"/>
    <dgm:cxn modelId="{B82BEAF4-5F67-4999-A5B6-33BDE4B543B5}" srcId="{BC81E531-C708-47C8-A936-FCAC438B87A9}" destId="{34E9CB40-94B4-427C-A4AE-DB8A4FCB3416}" srcOrd="1" destOrd="0" parTransId="{A432BAAC-A991-48DB-A61F-8BE833D1C47A}" sibTransId="{5F6DBCC8-83B3-4261-9412-E923F71CD27D}"/>
    <dgm:cxn modelId="{73EF09AD-2F51-4B06-A517-7F158159870A}" type="presParOf" srcId="{004AEE21-045A-4FFC-8525-D253633F0E8B}" destId="{707D2A47-7D2F-4E11-8FBE-5408D6399966}" srcOrd="0" destOrd="0" presId="urn:microsoft.com/office/officeart/2005/8/layout/gear1"/>
    <dgm:cxn modelId="{798FEFEC-BE65-4E25-8688-0AB8B13D6473}" type="presParOf" srcId="{004AEE21-045A-4FFC-8525-D253633F0E8B}" destId="{A934CFF9-18D5-452B-873F-88C02ED362AF}" srcOrd="1" destOrd="0" presId="urn:microsoft.com/office/officeart/2005/8/layout/gear1"/>
    <dgm:cxn modelId="{F320381C-ADE0-492A-A0D7-B062BC519C04}" type="presParOf" srcId="{004AEE21-045A-4FFC-8525-D253633F0E8B}" destId="{D305DA58-697D-4954-BA6F-377269F5B74D}" srcOrd="2" destOrd="0" presId="urn:microsoft.com/office/officeart/2005/8/layout/gear1"/>
    <dgm:cxn modelId="{977CE585-5D8B-4252-B5AC-D90A92456001}" type="presParOf" srcId="{004AEE21-045A-4FFC-8525-D253633F0E8B}" destId="{76E08897-4306-4A0D-91CA-FDCF83D3D53C}" srcOrd="3" destOrd="0" presId="urn:microsoft.com/office/officeart/2005/8/layout/gear1"/>
    <dgm:cxn modelId="{97AE104D-F7C6-4835-A19D-0EE5277100F9}" type="presParOf" srcId="{004AEE21-045A-4FFC-8525-D253633F0E8B}" destId="{5AEF0E42-74A5-4527-866F-77FA4B49DBB5}" srcOrd="4" destOrd="0" presId="urn:microsoft.com/office/officeart/2005/8/layout/gear1"/>
    <dgm:cxn modelId="{6751B17F-DE1D-4770-9E06-7C2FB2C17B49}" type="presParOf" srcId="{004AEE21-045A-4FFC-8525-D253633F0E8B}" destId="{057D2F92-ACCD-41DB-9967-6EEFE4525C3F}" srcOrd="5" destOrd="0" presId="urn:microsoft.com/office/officeart/2005/8/layout/gear1"/>
    <dgm:cxn modelId="{A131FDD3-B354-4790-93F0-29E06C155062}" type="presParOf" srcId="{004AEE21-045A-4FFC-8525-D253633F0E8B}" destId="{04FE1E59-F6F3-4960-8325-68A2D86ACB67}" srcOrd="6" destOrd="0" presId="urn:microsoft.com/office/officeart/2005/8/layout/gear1"/>
    <dgm:cxn modelId="{08A4F1EE-3035-4733-B5B0-417E6D556A91}" type="presParOf" srcId="{004AEE21-045A-4FFC-8525-D253633F0E8B}" destId="{3874D850-2762-4E32-8C60-FD0996D8ACAF}" srcOrd="7" destOrd="0" presId="urn:microsoft.com/office/officeart/2005/8/layout/gear1"/>
    <dgm:cxn modelId="{09EBE04A-C8DF-477C-99D0-C3F3C9DC586F}" type="presParOf" srcId="{004AEE21-045A-4FFC-8525-D253633F0E8B}" destId="{6AFAECA9-F380-4270-82F7-B75406EB6C09}" srcOrd="8" destOrd="0" presId="urn:microsoft.com/office/officeart/2005/8/layout/gear1"/>
    <dgm:cxn modelId="{62D50776-F376-46A4-B1A5-D58D9023EA1D}" type="presParOf" srcId="{004AEE21-045A-4FFC-8525-D253633F0E8B}" destId="{8564E9B6-E598-423D-9E6E-50A685F2237A}" srcOrd="9" destOrd="0" presId="urn:microsoft.com/office/officeart/2005/8/layout/gear1"/>
    <dgm:cxn modelId="{ADC75B59-824C-4DC6-9488-B526C9CA938A}" type="presParOf" srcId="{004AEE21-045A-4FFC-8525-D253633F0E8B}" destId="{F20EFBE2-6519-4A16-AC9F-1A47EF0FA81A}" srcOrd="10" destOrd="0" presId="urn:microsoft.com/office/officeart/2005/8/layout/gear1"/>
    <dgm:cxn modelId="{971127F9-B92E-44DA-BD3F-EAFBE0875A89}" type="presParOf" srcId="{004AEE21-045A-4FFC-8525-D253633F0E8B}" destId="{58016EFB-5F01-4A20-964B-4AB888F48887}" srcOrd="11" destOrd="0" presId="urn:microsoft.com/office/officeart/2005/8/layout/gear1"/>
    <dgm:cxn modelId="{3AC2E967-8742-4CFD-8DC5-1FBC899EEDCB}" type="presParOf" srcId="{004AEE21-045A-4FFC-8525-D253633F0E8B}" destId="{B328D310-F78C-448B-A9ED-F881BB5202A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9008F2-7F34-4F44-B4E5-F4B505B1F995}"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it-IT"/>
        </a:p>
      </dgm:t>
    </dgm:pt>
    <dgm:pt modelId="{69A8B655-C63C-41C4-A0A8-7C9F7070C282}">
      <dgm:prSet phldrT="[Testo]" custT="1"/>
      <dgm:spPr/>
      <dgm:t>
        <a:bodyPr/>
        <a:lstStyle/>
        <a:p>
          <a:pPr algn="ctr">
            <a:buFont typeface="Arial" panose="020B0604020202020204" pitchFamily="34" charset="0"/>
            <a:buChar char="•"/>
          </a:pPr>
          <a:r>
            <a:rPr lang="en-US" sz="1600" b="1" cap="small" baseline="0" dirty="0">
              <a:solidFill>
                <a:srgbClr val="FF0000"/>
              </a:solidFill>
            </a:rPr>
            <a:t>Sequential therapy </a:t>
          </a:r>
          <a:r>
            <a:rPr lang="en-US" sz="1600" b="1" cap="small" baseline="0" dirty="0"/>
            <a:t>refers to the use of a second rescue agent after failure of a first rescue agent</a:t>
          </a:r>
          <a:endParaRPr lang="it-IT" sz="1600" b="1" cap="small" baseline="0" dirty="0"/>
        </a:p>
      </dgm:t>
    </dgm:pt>
    <dgm:pt modelId="{D94272D3-B12E-41C2-931C-572E52D4064A}" type="parTrans" cxnId="{26941DC5-38F9-4463-8227-24A05B03FB66}">
      <dgm:prSet/>
      <dgm:spPr/>
      <dgm:t>
        <a:bodyPr/>
        <a:lstStyle/>
        <a:p>
          <a:pPr algn="ctr"/>
          <a:endParaRPr lang="it-IT" sz="1600" b="1" cap="small" baseline="0"/>
        </a:p>
      </dgm:t>
    </dgm:pt>
    <dgm:pt modelId="{05F76D61-504D-4FBD-85CD-B03CD90F4619}" type="sibTrans" cxnId="{26941DC5-38F9-4463-8227-24A05B03FB66}">
      <dgm:prSet/>
      <dgm:spPr/>
      <dgm:t>
        <a:bodyPr/>
        <a:lstStyle/>
        <a:p>
          <a:pPr algn="ctr"/>
          <a:endParaRPr lang="it-IT" sz="1600" b="1" cap="small" baseline="0"/>
        </a:p>
      </dgm:t>
    </dgm:pt>
    <dgm:pt modelId="{187B90CB-95A5-4E19-B651-A59C10CC69BC}" type="pres">
      <dgm:prSet presAssocID="{8E9008F2-7F34-4F44-B4E5-F4B505B1F995}" presName="linear" presStyleCnt="0">
        <dgm:presLayoutVars>
          <dgm:animLvl val="lvl"/>
          <dgm:resizeHandles val="exact"/>
        </dgm:presLayoutVars>
      </dgm:prSet>
      <dgm:spPr/>
    </dgm:pt>
    <dgm:pt modelId="{EB4390EE-BB64-4C17-B34F-91A4E56F44C6}" type="pres">
      <dgm:prSet presAssocID="{69A8B655-C63C-41C4-A0A8-7C9F7070C282}" presName="parentText" presStyleLbl="node1" presStyleIdx="0" presStyleCnt="1" custLinFactNeighborX="1572" custLinFactNeighborY="13496">
        <dgm:presLayoutVars>
          <dgm:chMax val="0"/>
          <dgm:bulletEnabled val="1"/>
        </dgm:presLayoutVars>
      </dgm:prSet>
      <dgm:spPr/>
    </dgm:pt>
  </dgm:ptLst>
  <dgm:cxnLst>
    <dgm:cxn modelId="{F8862B26-A3B6-4501-83A4-43FE63B905AA}" type="presOf" srcId="{69A8B655-C63C-41C4-A0A8-7C9F7070C282}" destId="{EB4390EE-BB64-4C17-B34F-91A4E56F44C6}" srcOrd="0" destOrd="0" presId="urn:microsoft.com/office/officeart/2005/8/layout/vList2"/>
    <dgm:cxn modelId="{839F285B-F9B0-4681-8342-486884D0E057}" type="presOf" srcId="{8E9008F2-7F34-4F44-B4E5-F4B505B1F995}" destId="{187B90CB-95A5-4E19-B651-A59C10CC69BC}" srcOrd="0" destOrd="0" presId="urn:microsoft.com/office/officeart/2005/8/layout/vList2"/>
    <dgm:cxn modelId="{26941DC5-38F9-4463-8227-24A05B03FB66}" srcId="{8E9008F2-7F34-4F44-B4E5-F4B505B1F995}" destId="{69A8B655-C63C-41C4-A0A8-7C9F7070C282}" srcOrd="0" destOrd="0" parTransId="{D94272D3-B12E-41C2-931C-572E52D4064A}" sibTransId="{05F76D61-504D-4FBD-85CD-B03CD90F4619}"/>
    <dgm:cxn modelId="{95CF1051-D0F7-4925-9A2A-E7D42534CF4A}" type="presParOf" srcId="{187B90CB-95A5-4E19-B651-A59C10CC69BC}" destId="{EB4390EE-BB64-4C17-B34F-91A4E56F44C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FCAFD3C-2ED8-4F68-9C12-092B6AE17EED}"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it-IT"/>
        </a:p>
      </dgm:t>
    </dgm:pt>
    <dgm:pt modelId="{FC53E7A5-E1DA-4A3B-B8AF-C4787D2B5628}">
      <dgm:prSet custT="1"/>
      <dgm:spPr/>
      <dgm:t>
        <a:bodyPr/>
        <a:lstStyle/>
        <a:p>
          <a:r>
            <a:rPr lang="en-GB" altLang="it-IT" sz="1600" b="1" cap="small" baseline="0" dirty="0">
              <a:solidFill>
                <a:srgbClr val="FF0000"/>
              </a:solidFill>
              <a:latin typeface="+mn-lt"/>
              <a:cs typeface="Times New Roman" panose="02020603050405020304" pitchFamily="18" charset="0"/>
            </a:rPr>
            <a:t>Acute severe complicated UC</a:t>
          </a:r>
          <a:endParaRPr lang="it-IT" sz="1600" b="1" cap="small" baseline="0" dirty="0">
            <a:solidFill>
              <a:srgbClr val="FF0000"/>
            </a:solidFill>
            <a:latin typeface="+mn-lt"/>
          </a:endParaRPr>
        </a:p>
      </dgm:t>
    </dgm:pt>
    <dgm:pt modelId="{C5F869A1-039C-4C0E-AC49-3475713E25DD}" type="parTrans" cxnId="{3E0D05A9-ACD1-44BD-958F-5B4B38D8B709}">
      <dgm:prSet/>
      <dgm:spPr/>
      <dgm:t>
        <a:bodyPr/>
        <a:lstStyle/>
        <a:p>
          <a:endParaRPr lang="it-IT" sz="4800" b="1" cap="small" baseline="0">
            <a:solidFill>
              <a:schemeClr val="accent1">
                <a:lumMod val="50000"/>
              </a:schemeClr>
            </a:solidFill>
            <a:latin typeface="+mn-lt"/>
          </a:endParaRPr>
        </a:p>
      </dgm:t>
    </dgm:pt>
    <dgm:pt modelId="{31DC21DB-B984-4CD3-A074-110D436D2EAD}" type="sibTrans" cxnId="{3E0D05A9-ACD1-44BD-958F-5B4B38D8B709}">
      <dgm:prSet/>
      <dgm:spPr/>
      <dgm:t>
        <a:bodyPr/>
        <a:lstStyle/>
        <a:p>
          <a:endParaRPr lang="it-IT" sz="4800" b="1" cap="small" baseline="0">
            <a:solidFill>
              <a:schemeClr val="accent1">
                <a:lumMod val="50000"/>
              </a:schemeClr>
            </a:solidFill>
            <a:latin typeface="+mn-lt"/>
          </a:endParaRPr>
        </a:p>
      </dgm:t>
    </dgm:pt>
    <dgm:pt modelId="{96423042-CB86-4D7B-93FD-C3CEC9CCDFD6}">
      <dgm:prSet custT="1"/>
      <dgm:spPr/>
      <dgm:t>
        <a:bodyPr/>
        <a:lstStyle/>
        <a:p>
          <a:r>
            <a:rPr lang="en-GB" altLang="it-IT" sz="1600" b="1" i="1" cap="small" baseline="0">
              <a:latin typeface="+mn-lt"/>
              <a:cs typeface="Times New Roman" panose="02020603050405020304" pitchFamily="18" charset="0"/>
            </a:rPr>
            <a:t>Colonic perforation</a:t>
          </a:r>
          <a:endParaRPr lang="en-GB" altLang="it-IT" sz="1600" b="1" i="1" cap="small" baseline="0" dirty="0">
            <a:latin typeface="+mn-lt"/>
            <a:cs typeface="Times New Roman" panose="02020603050405020304" pitchFamily="18" charset="0"/>
          </a:endParaRPr>
        </a:p>
      </dgm:t>
    </dgm:pt>
    <dgm:pt modelId="{C287AF69-9FB1-4F09-8973-53D593FBBAD1}" type="parTrans" cxnId="{B836A965-FBF3-4F43-A03E-714F7D32C335}">
      <dgm:prSet/>
      <dgm:spPr/>
      <dgm:t>
        <a:bodyPr/>
        <a:lstStyle/>
        <a:p>
          <a:endParaRPr lang="it-IT" sz="4800" b="1" cap="small" baseline="0">
            <a:solidFill>
              <a:schemeClr val="accent1">
                <a:lumMod val="50000"/>
              </a:schemeClr>
            </a:solidFill>
            <a:latin typeface="+mn-lt"/>
          </a:endParaRPr>
        </a:p>
      </dgm:t>
    </dgm:pt>
    <dgm:pt modelId="{626C3BBA-C409-453D-A1DD-941D9F5A62B6}" type="sibTrans" cxnId="{B836A965-FBF3-4F43-A03E-714F7D32C335}">
      <dgm:prSet/>
      <dgm:spPr/>
      <dgm:t>
        <a:bodyPr/>
        <a:lstStyle/>
        <a:p>
          <a:endParaRPr lang="it-IT" sz="4800" b="1" cap="small" baseline="0">
            <a:solidFill>
              <a:schemeClr val="accent1">
                <a:lumMod val="50000"/>
              </a:schemeClr>
            </a:solidFill>
            <a:latin typeface="+mn-lt"/>
          </a:endParaRPr>
        </a:p>
      </dgm:t>
    </dgm:pt>
    <dgm:pt modelId="{A79864B2-5ECB-409C-8BE5-8AB9C9276AC2}">
      <dgm:prSet custT="1"/>
      <dgm:spPr/>
      <dgm:t>
        <a:bodyPr/>
        <a:lstStyle/>
        <a:p>
          <a:r>
            <a:rPr lang="en-GB" altLang="it-IT" sz="1600" b="1" i="1" cap="small" baseline="0" dirty="0">
              <a:latin typeface="+mn-lt"/>
              <a:cs typeface="Times New Roman" panose="02020603050405020304" pitchFamily="18" charset="0"/>
            </a:rPr>
            <a:t>Severe haemorrhage</a:t>
          </a:r>
        </a:p>
      </dgm:t>
    </dgm:pt>
    <dgm:pt modelId="{F14BA5A2-3072-4545-8E69-6BC0B9055003}" type="parTrans" cxnId="{B398F46B-381C-44B4-A158-4B5BB3A9E412}">
      <dgm:prSet/>
      <dgm:spPr/>
      <dgm:t>
        <a:bodyPr/>
        <a:lstStyle/>
        <a:p>
          <a:endParaRPr lang="it-IT" sz="4800" b="1" cap="small" baseline="0">
            <a:solidFill>
              <a:schemeClr val="accent1">
                <a:lumMod val="50000"/>
              </a:schemeClr>
            </a:solidFill>
            <a:latin typeface="+mn-lt"/>
          </a:endParaRPr>
        </a:p>
      </dgm:t>
    </dgm:pt>
    <dgm:pt modelId="{D99622C0-5058-4567-ABEC-3FAC381D82BE}" type="sibTrans" cxnId="{B398F46B-381C-44B4-A158-4B5BB3A9E412}">
      <dgm:prSet/>
      <dgm:spPr/>
      <dgm:t>
        <a:bodyPr/>
        <a:lstStyle/>
        <a:p>
          <a:endParaRPr lang="it-IT" sz="4800" b="1" cap="small" baseline="0">
            <a:solidFill>
              <a:schemeClr val="accent1">
                <a:lumMod val="50000"/>
              </a:schemeClr>
            </a:solidFill>
            <a:latin typeface="+mn-lt"/>
          </a:endParaRPr>
        </a:p>
      </dgm:t>
    </dgm:pt>
    <dgm:pt modelId="{0C78F056-F859-4A23-96D8-5780A31F880F}">
      <dgm:prSet custT="1"/>
      <dgm:spPr/>
      <dgm:t>
        <a:bodyPr/>
        <a:lstStyle/>
        <a:p>
          <a:r>
            <a:rPr lang="en-GB" altLang="it-IT" sz="1600" b="1" cap="small" baseline="0" dirty="0">
              <a:solidFill>
                <a:srgbClr val="FF0000"/>
              </a:solidFill>
              <a:latin typeface="+mn-lt"/>
              <a:cs typeface="Times New Roman" panose="02020603050405020304" pitchFamily="18" charset="0"/>
            </a:rPr>
            <a:t>Acute severe </a:t>
          </a:r>
          <a:r>
            <a:rPr lang="en-GB" altLang="it-IT" sz="1600" b="1" u="none" cap="small" baseline="0" dirty="0">
              <a:solidFill>
                <a:srgbClr val="FF0000"/>
              </a:solidFill>
              <a:latin typeface="+mn-lt"/>
              <a:cs typeface="Times New Roman" panose="02020603050405020304" pitchFamily="18" charset="0"/>
            </a:rPr>
            <a:t>refractory</a:t>
          </a:r>
          <a:r>
            <a:rPr lang="en-GB" altLang="it-IT" sz="1600" b="1" cap="small" baseline="0" dirty="0">
              <a:solidFill>
                <a:srgbClr val="FF0000"/>
              </a:solidFill>
              <a:latin typeface="+mn-lt"/>
              <a:cs typeface="Times New Roman" panose="02020603050405020304" pitchFamily="18" charset="0"/>
            </a:rPr>
            <a:t> UC</a:t>
          </a:r>
        </a:p>
      </dgm:t>
    </dgm:pt>
    <dgm:pt modelId="{43E91910-BAAE-4E29-8241-303A9668B01F}" type="parTrans" cxnId="{F7FDB714-E06B-4AC3-BA32-D82D57C19A91}">
      <dgm:prSet/>
      <dgm:spPr/>
      <dgm:t>
        <a:bodyPr/>
        <a:lstStyle/>
        <a:p>
          <a:endParaRPr lang="it-IT" sz="4800" b="1" cap="small" baseline="0">
            <a:solidFill>
              <a:schemeClr val="accent1">
                <a:lumMod val="50000"/>
              </a:schemeClr>
            </a:solidFill>
            <a:latin typeface="+mn-lt"/>
          </a:endParaRPr>
        </a:p>
      </dgm:t>
    </dgm:pt>
    <dgm:pt modelId="{CF20E836-FB79-498B-BEDC-F7E70F55657D}" type="sibTrans" cxnId="{F7FDB714-E06B-4AC3-BA32-D82D57C19A91}">
      <dgm:prSet/>
      <dgm:spPr/>
      <dgm:t>
        <a:bodyPr/>
        <a:lstStyle/>
        <a:p>
          <a:endParaRPr lang="it-IT" sz="4800" b="1" cap="small" baseline="0">
            <a:solidFill>
              <a:schemeClr val="accent1">
                <a:lumMod val="50000"/>
              </a:schemeClr>
            </a:solidFill>
            <a:latin typeface="+mn-lt"/>
          </a:endParaRPr>
        </a:p>
      </dgm:t>
    </dgm:pt>
    <dgm:pt modelId="{85F7841C-17B8-4F47-AA70-9D83E993FC77}">
      <dgm:prSet phldrT="[Testo]" custT="1"/>
      <dgm:spPr/>
      <dgm:t>
        <a:bodyPr/>
        <a:lstStyle/>
        <a:p>
          <a:r>
            <a:rPr lang="en-GB" altLang="it-IT" sz="1600" b="1" i="1" cap="small" baseline="0" dirty="0">
              <a:latin typeface="+mn-lt"/>
              <a:cs typeface="Times New Roman" panose="02020603050405020304" pitchFamily="18" charset="0"/>
            </a:rPr>
            <a:t>Toxic megacolon</a:t>
          </a:r>
          <a:endParaRPr lang="it-IT" sz="1600" b="1" cap="small" baseline="0" dirty="0">
            <a:latin typeface="+mn-lt"/>
          </a:endParaRPr>
        </a:p>
      </dgm:t>
    </dgm:pt>
    <dgm:pt modelId="{E95BEB62-AC6B-43F5-93C5-2E3AEB19B110}" type="parTrans" cxnId="{B3B9F467-2DC6-4244-8934-3F747CBC4342}">
      <dgm:prSet/>
      <dgm:spPr/>
      <dgm:t>
        <a:bodyPr/>
        <a:lstStyle/>
        <a:p>
          <a:endParaRPr lang="it-IT"/>
        </a:p>
      </dgm:t>
    </dgm:pt>
    <dgm:pt modelId="{710CC196-C9E0-47E8-8466-5698B8C2CD97}" type="sibTrans" cxnId="{B3B9F467-2DC6-4244-8934-3F747CBC4342}">
      <dgm:prSet/>
      <dgm:spPr/>
      <dgm:t>
        <a:bodyPr/>
        <a:lstStyle/>
        <a:p>
          <a:endParaRPr lang="it-IT"/>
        </a:p>
      </dgm:t>
    </dgm:pt>
    <dgm:pt modelId="{89A03AB5-7020-4B2D-9B2F-BB493E9E0C1C}" type="pres">
      <dgm:prSet presAssocID="{6FCAFD3C-2ED8-4F68-9C12-092B6AE17EED}" presName="linearFlow" presStyleCnt="0">
        <dgm:presLayoutVars>
          <dgm:dir/>
          <dgm:resizeHandles val="exact"/>
        </dgm:presLayoutVars>
      </dgm:prSet>
      <dgm:spPr/>
    </dgm:pt>
    <dgm:pt modelId="{60E0CB3F-9A4D-42DE-A5FF-8A672B87537C}" type="pres">
      <dgm:prSet presAssocID="{FC53E7A5-E1DA-4A3B-B8AF-C4787D2B5628}" presName="composite" presStyleCnt="0"/>
      <dgm:spPr/>
    </dgm:pt>
    <dgm:pt modelId="{BC902086-6DC7-4E46-960A-ACA3B8D15C45}" type="pres">
      <dgm:prSet presAssocID="{FC53E7A5-E1DA-4A3B-B8AF-C4787D2B5628}" presName="imgShp" presStyleLbl="fgImgPlac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Tuffo con riempimento a tinta unita"/>
        </a:ext>
      </dgm:extLst>
    </dgm:pt>
    <dgm:pt modelId="{1E2EBFB8-B477-48CB-A58D-9DC055E16AB4}" type="pres">
      <dgm:prSet presAssocID="{FC53E7A5-E1DA-4A3B-B8AF-C4787D2B5628}" presName="txShp" presStyleLbl="node1" presStyleIdx="0" presStyleCnt="2">
        <dgm:presLayoutVars>
          <dgm:bulletEnabled val="1"/>
        </dgm:presLayoutVars>
      </dgm:prSet>
      <dgm:spPr/>
    </dgm:pt>
    <dgm:pt modelId="{DC73BE3D-0477-4769-8457-E908DEC6C3E5}" type="pres">
      <dgm:prSet presAssocID="{31DC21DB-B984-4CD3-A074-110D436D2EAD}" presName="spacing" presStyleCnt="0"/>
      <dgm:spPr/>
    </dgm:pt>
    <dgm:pt modelId="{81AB7536-6782-4596-8EA8-D46265AD75C3}" type="pres">
      <dgm:prSet presAssocID="{0C78F056-F859-4A23-96D8-5780A31F880F}" presName="composite" presStyleCnt="0"/>
      <dgm:spPr/>
    </dgm:pt>
    <dgm:pt modelId="{84383268-1E90-465F-9EC4-C9AA8C78F085}" type="pres">
      <dgm:prSet presAssocID="{0C78F056-F859-4A23-96D8-5780A31F880F}" presName="imgShp" presStyleLbl="fgImgPlac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uoco con riempimento a tinta unita"/>
        </a:ext>
      </dgm:extLst>
    </dgm:pt>
    <dgm:pt modelId="{98588F79-AE96-4388-87AA-4B3858521D1E}" type="pres">
      <dgm:prSet presAssocID="{0C78F056-F859-4A23-96D8-5780A31F880F}" presName="txShp" presStyleLbl="node1" presStyleIdx="1" presStyleCnt="2">
        <dgm:presLayoutVars>
          <dgm:bulletEnabled val="1"/>
        </dgm:presLayoutVars>
      </dgm:prSet>
      <dgm:spPr/>
    </dgm:pt>
  </dgm:ptLst>
  <dgm:cxnLst>
    <dgm:cxn modelId="{F7FDB714-E06B-4AC3-BA32-D82D57C19A91}" srcId="{6FCAFD3C-2ED8-4F68-9C12-092B6AE17EED}" destId="{0C78F056-F859-4A23-96D8-5780A31F880F}" srcOrd="1" destOrd="0" parTransId="{43E91910-BAAE-4E29-8241-303A9668B01F}" sibTransId="{CF20E836-FB79-498B-BEDC-F7E70F55657D}"/>
    <dgm:cxn modelId="{B836A965-FBF3-4F43-A03E-714F7D32C335}" srcId="{FC53E7A5-E1DA-4A3B-B8AF-C4787D2B5628}" destId="{96423042-CB86-4D7B-93FD-C3CEC9CCDFD6}" srcOrd="1" destOrd="0" parTransId="{C287AF69-9FB1-4F09-8973-53D593FBBAD1}" sibTransId="{626C3BBA-C409-453D-A1DD-941D9F5A62B6}"/>
    <dgm:cxn modelId="{B3B9F467-2DC6-4244-8934-3F747CBC4342}" srcId="{FC53E7A5-E1DA-4A3B-B8AF-C4787D2B5628}" destId="{85F7841C-17B8-4F47-AA70-9D83E993FC77}" srcOrd="0" destOrd="0" parTransId="{E95BEB62-AC6B-43F5-93C5-2E3AEB19B110}" sibTransId="{710CC196-C9E0-47E8-8466-5698B8C2CD97}"/>
    <dgm:cxn modelId="{B398F46B-381C-44B4-A158-4B5BB3A9E412}" srcId="{FC53E7A5-E1DA-4A3B-B8AF-C4787D2B5628}" destId="{A79864B2-5ECB-409C-8BE5-8AB9C9276AC2}" srcOrd="2" destOrd="0" parTransId="{F14BA5A2-3072-4545-8E69-6BC0B9055003}" sibTransId="{D99622C0-5058-4567-ABEC-3FAC381D82BE}"/>
    <dgm:cxn modelId="{E6B61B6C-F003-4565-B2EB-DCB9156D34AE}" type="presOf" srcId="{0C78F056-F859-4A23-96D8-5780A31F880F}" destId="{98588F79-AE96-4388-87AA-4B3858521D1E}" srcOrd="0" destOrd="0" presId="urn:microsoft.com/office/officeart/2005/8/layout/vList3"/>
    <dgm:cxn modelId="{1A8DC24C-006D-4F4F-88E5-DFE7C2E414C5}" type="presOf" srcId="{FC53E7A5-E1DA-4A3B-B8AF-C4787D2B5628}" destId="{1E2EBFB8-B477-48CB-A58D-9DC055E16AB4}" srcOrd="0" destOrd="0" presId="urn:microsoft.com/office/officeart/2005/8/layout/vList3"/>
    <dgm:cxn modelId="{76DC0C87-8E6B-4B7B-9A5F-B3DD197C2973}" type="presOf" srcId="{6FCAFD3C-2ED8-4F68-9C12-092B6AE17EED}" destId="{89A03AB5-7020-4B2D-9B2F-BB493E9E0C1C}" srcOrd="0" destOrd="0" presId="urn:microsoft.com/office/officeart/2005/8/layout/vList3"/>
    <dgm:cxn modelId="{3E0D05A9-ACD1-44BD-958F-5B4B38D8B709}" srcId="{6FCAFD3C-2ED8-4F68-9C12-092B6AE17EED}" destId="{FC53E7A5-E1DA-4A3B-B8AF-C4787D2B5628}" srcOrd="0" destOrd="0" parTransId="{C5F869A1-039C-4C0E-AC49-3475713E25DD}" sibTransId="{31DC21DB-B984-4CD3-A074-110D436D2EAD}"/>
    <dgm:cxn modelId="{BBEE10BD-57F4-459D-BCCA-920353C013F4}" type="presOf" srcId="{A79864B2-5ECB-409C-8BE5-8AB9C9276AC2}" destId="{1E2EBFB8-B477-48CB-A58D-9DC055E16AB4}" srcOrd="0" destOrd="3" presId="urn:microsoft.com/office/officeart/2005/8/layout/vList3"/>
    <dgm:cxn modelId="{CB11D0D6-A11F-4CD3-9BB3-2E3E1E56B7C6}" type="presOf" srcId="{96423042-CB86-4D7B-93FD-C3CEC9CCDFD6}" destId="{1E2EBFB8-B477-48CB-A58D-9DC055E16AB4}" srcOrd="0" destOrd="2" presId="urn:microsoft.com/office/officeart/2005/8/layout/vList3"/>
    <dgm:cxn modelId="{CFD0FBE9-D03D-48B3-AD04-FB29C4DD17F5}" type="presOf" srcId="{85F7841C-17B8-4F47-AA70-9D83E993FC77}" destId="{1E2EBFB8-B477-48CB-A58D-9DC055E16AB4}" srcOrd="0" destOrd="1" presId="urn:microsoft.com/office/officeart/2005/8/layout/vList3"/>
    <dgm:cxn modelId="{327A2AD7-97D6-4627-8AF0-EABEE6E02312}" type="presParOf" srcId="{89A03AB5-7020-4B2D-9B2F-BB493E9E0C1C}" destId="{60E0CB3F-9A4D-42DE-A5FF-8A672B87537C}" srcOrd="0" destOrd="0" presId="urn:microsoft.com/office/officeart/2005/8/layout/vList3"/>
    <dgm:cxn modelId="{8D7E9035-6104-46AF-9C65-3D7814F15063}" type="presParOf" srcId="{60E0CB3F-9A4D-42DE-A5FF-8A672B87537C}" destId="{BC902086-6DC7-4E46-960A-ACA3B8D15C45}" srcOrd="0" destOrd="0" presId="urn:microsoft.com/office/officeart/2005/8/layout/vList3"/>
    <dgm:cxn modelId="{707C949C-0EBC-49B7-B111-C8896AA9D545}" type="presParOf" srcId="{60E0CB3F-9A4D-42DE-A5FF-8A672B87537C}" destId="{1E2EBFB8-B477-48CB-A58D-9DC055E16AB4}" srcOrd="1" destOrd="0" presId="urn:microsoft.com/office/officeart/2005/8/layout/vList3"/>
    <dgm:cxn modelId="{B7E179B6-5EA7-47FA-8C3F-157162CCA7E4}" type="presParOf" srcId="{89A03AB5-7020-4B2D-9B2F-BB493E9E0C1C}" destId="{DC73BE3D-0477-4769-8457-E908DEC6C3E5}" srcOrd="1" destOrd="0" presId="urn:microsoft.com/office/officeart/2005/8/layout/vList3"/>
    <dgm:cxn modelId="{8E163248-2270-46CB-8738-944C4E41E423}" type="presParOf" srcId="{89A03AB5-7020-4B2D-9B2F-BB493E9E0C1C}" destId="{81AB7536-6782-4596-8EA8-D46265AD75C3}" srcOrd="2" destOrd="0" presId="urn:microsoft.com/office/officeart/2005/8/layout/vList3"/>
    <dgm:cxn modelId="{0E1D4A18-AD1C-4D13-B286-D9A0AB3A7B17}" type="presParOf" srcId="{81AB7536-6782-4596-8EA8-D46265AD75C3}" destId="{84383268-1E90-465F-9EC4-C9AA8C78F085}" srcOrd="0" destOrd="0" presId="urn:microsoft.com/office/officeart/2005/8/layout/vList3"/>
    <dgm:cxn modelId="{62DBAC8F-78B3-4EA0-9A3D-5C8F2F72F508}" type="presParOf" srcId="{81AB7536-6782-4596-8EA8-D46265AD75C3}" destId="{98588F79-AE96-4388-87AA-4B3858521D1E}"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9008F2-7F34-4F44-B4E5-F4B505B1F995}"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it-IT"/>
        </a:p>
      </dgm:t>
    </dgm:pt>
    <dgm:pt modelId="{CDC6AC3A-74D0-4DD7-AEDE-6CA3507FA494}">
      <dgm:prSet custT="1"/>
      <dgm:spPr/>
      <dgm:t>
        <a:bodyPr/>
        <a:lstStyle/>
        <a:p>
          <a:pPr algn="just"/>
          <a:r>
            <a:rPr lang="en-US" sz="1600" b="1" kern="1200" cap="small" baseline="0" dirty="0">
              <a:latin typeface="+mn-lt"/>
              <a:ea typeface="+mn-ea"/>
              <a:cs typeface="+mn-cs"/>
            </a:rPr>
            <a:t>Despite the negative perception of surgery patients experienced </a:t>
          </a:r>
          <a:r>
            <a:rPr lang="en-US" sz="1600" b="1" kern="1200" cap="small" baseline="0" dirty="0">
              <a:solidFill>
                <a:srgbClr val="FF0000"/>
              </a:solidFill>
              <a:latin typeface="+mn-lt"/>
              <a:ea typeface="+mn-ea"/>
              <a:cs typeface="+mn-cs"/>
            </a:rPr>
            <a:t>positive outcomes</a:t>
          </a:r>
          <a:r>
            <a:rPr lang="en-US" sz="1600" b="1" kern="1200" cap="small" baseline="0" dirty="0">
              <a:latin typeface="+mn-lt"/>
              <a:ea typeface="+mn-ea"/>
              <a:cs typeface="+mn-cs"/>
            </a:rPr>
            <a:t> from surgery, including improvement QoL and stoma acceptance </a:t>
          </a:r>
        </a:p>
      </dgm:t>
    </dgm:pt>
    <dgm:pt modelId="{F818D9ED-5E45-4A20-B6B5-BD1DC8C3FF8D}" type="parTrans" cxnId="{2E81FC1F-80A6-449A-A8FB-23B17EE24796}">
      <dgm:prSet/>
      <dgm:spPr/>
      <dgm:t>
        <a:bodyPr/>
        <a:lstStyle/>
        <a:p>
          <a:endParaRPr lang="it-IT" sz="1400">
            <a:latin typeface="+mn-lt"/>
          </a:endParaRPr>
        </a:p>
      </dgm:t>
    </dgm:pt>
    <dgm:pt modelId="{C3D70370-62F2-42A8-A0B3-06D4B7FBDA28}" type="sibTrans" cxnId="{2E81FC1F-80A6-449A-A8FB-23B17EE24796}">
      <dgm:prSet/>
      <dgm:spPr/>
      <dgm:t>
        <a:bodyPr/>
        <a:lstStyle/>
        <a:p>
          <a:endParaRPr lang="it-IT" sz="1400">
            <a:latin typeface="+mn-lt"/>
          </a:endParaRPr>
        </a:p>
      </dgm:t>
    </dgm:pt>
    <dgm:pt modelId="{A1162C1D-84C8-46C5-A65B-65E38A36FF49}" type="pres">
      <dgm:prSet presAssocID="{8E9008F2-7F34-4F44-B4E5-F4B505B1F995}" presName="Name0" presStyleCnt="0">
        <dgm:presLayoutVars>
          <dgm:chMax val="7"/>
          <dgm:chPref val="7"/>
          <dgm:dir/>
        </dgm:presLayoutVars>
      </dgm:prSet>
      <dgm:spPr/>
    </dgm:pt>
    <dgm:pt modelId="{A93EC524-A40F-4F8E-8F00-7E6C6343CEDB}" type="pres">
      <dgm:prSet presAssocID="{8E9008F2-7F34-4F44-B4E5-F4B505B1F995}" presName="Name1" presStyleCnt="0"/>
      <dgm:spPr/>
    </dgm:pt>
    <dgm:pt modelId="{24BE0232-3978-4263-87B1-6B52F9C6830A}" type="pres">
      <dgm:prSet presAssocID="{8E9008F2-7F34-4F44-B4E5-F4B505B1F995}" presName="cycle" presStyleCnt="0"/>
      <dgm:spPr/>
    </dgm:pt>
    <dgm:pt modelId="{330BA64C-124D-43A3-B64E-C640DC48F1AA}" type="pres">
      <dgm:prSet presAssocID="{8E9008F2-7F34-4F44-B4E5-F4B505B1F995}" presName="srcNode" presStyleLbl="node1" presStyleIdx="0" presStyleCnt="1"/>
      <dgm:spPr/>
    </dgm:pt>
    <dgm:pt modelId="{80C73C5E-7405-4295-A7E2-FD94811C00C8}" type="pres">
      <dgm:prSet presAssocID="{8E9008F2-7F34-4F44-B4E5-F4B505B1F995}" presName="conn" presStyleLbl="parChTrans1D2" presStyleIdx="0" presStyleCnt="1" custLinFactNeighborX="719" custLinFactNeighborY="-1025"/>
      <dgm:spPr/>
    </dgm:pt>
    <dgm:pt modelId="{29FA7488-8B80-4263-B337-95D14E0D08D7}" type="pres">
      <dgm:prSet presAssocID="{8E9008F2-7F34-4F44-B4E5-F4B505B1F995}" presName="extraNode" presStyleLbl="node1" presStyleIdx="0" presStyleCnt="1"/>
      <dgm:spPr/>
    </dgm:pt>
    <dgm:pt modelId="{35EFDEC7-A560-4D34-9020-9ABC8D4D3308}" type="pres">
      <dgm:prSet presAssocID="{8E9008F2-7F34-4F44-B4E5-F4B505B1F995}" presName="dstNode" presStyleLbl="node1" presStyleIdx="0" presStyleCnt="1"/>
      <dgm:spPr/>
    </dgm:pt>
    <dgm:pt modelId="{B7D1AE52-323F-44BA-A194-3D5C0334C8B0}" type="pres">
      <dgm:prSet presAssocID="{CDC6AC3A-74D0-4DD7-AEDE-6CA3507FA494}" presName="text_1" presStyleLbl="node1" presStyleIdx="0" presStyleCnt="1" custScaleY="151308">
        <dgm:presLayoutVars>
          <dgm:bulletEnabled val="1"/>
        </dgm:presLayoutVars>
      </dgm:prSet>
      <dgm:spPr/>
    </dgm:pt>
    <dgm:pt modelId="{BECDF609-4DEC-490A-9813-907E440A201F}" type="pres">
      <dgm:prSet presAssocID="{CDC6AC3A-74D0-4DD7-AEDE-6CA3507FA494}" presName="accent_1" presStyleCnt="0"/>
      <dgm:spPr/>
    </dgm:pt>
    <dgm:pt modelId="{C95F7942-8664-47C4-A9A7-BDBD2F98393D}" type="pres">
      <dgm:prSet presAssocID="{CDC6AC3A-74D0-4DD7-AEDE-6CA3507FA494}" presName="accentRepeatNode" presStyleLbl="solidFgAcc1" presStyleIdx="0" presStyleCnt="1" custLinFactNeighborY="3284"/>
      <dgm:spPr/>
    </dgm:pt>
  </dgm:ptLst>
  <dgm:cxnLst>
    <dgm:cxn modelId="{668CD21C-D45A-442F-AC7E-DD627BC345D8}" type="presOf" srcId="{C3D70370-62F2-42A8-A0B3-06D4B7FBDA28}" destId="{80C73C5E-7405-4295-A7E2-FD94811C00C8}" srcOrd="0" destOrd="0" presId="urn:microsoft.com/office/officeart/2008/layout/VerticalCurvedList"/>
    <dgm:cxn modelId="{2E81FC1F-80A6-449A-A8FB-23B17EE24796}" srcId="{8E9008F2-7F34-4F44-B4E5-F4B505B1F995}" destId="{CDC6AC3A-74D0-4DD7-AEDE-6CA3507FA494}" srcOrd="0" destOrd="0" parTransId="{F818D9ED-5E45-4A20-B6B5-BD1DC8C3FF8D}" sibTransId="{C3D70370-62F2-42A8-A0B3-06D4B7FBDA28}"/>
    <dgm:cxn modelId="{A618B5AC-40E4-4990-B32F-4A56EBF02697}" type="presOf" srcId="{8E9008F2-7F34-4F44-B4E5-F4B505B1F995}" destId="{A1162C1D-84C8-46C5-A65B-65E38A36FF49}" srcOrd="0" destOrd="0" presId="urn:microsoft.com/office/officeart/2008/layout/VerticalCurvedList"/>
    <dgm:cxn modelId="{56976CE0-E0D1-4F58-9017-6EEBDBDB49C9}" type="presOf" srcId="{CDC6AC3A-74D0-4DD7-AEDE-6CA3507FA494}" destId="{B7D1AE52-323F-44BA-A194-3D5C0334C8B0}" srcOrd="0" destOrd="0" presId="urn:microsoft.com/office/officeart/2008/layout/VerticalCurvedList"/>
    <dgm:cxn modelId="{968241D0-4C6D-4242-B5E4-32F93C21152D}" type="presParOf" srcId="{A1162C1D-84C8-46C5-A65B-65E38A36FF49}" destId="{A93EC524-A40F-4F8E-8F00-7E6C6343CEDB}" srcOrd="0" destOrd="0" presId="urn:microsoft.com/office/officeart/2008/layout/VerticalCurvedList"/>
    <dgm:cxn modelId="{9EC4ED6E-E1BE-45F1-A939-54DBF1AD7B17}" type="presParOf" srcId="{A93EC524-A40F-4F8E-8F00-7E6C6343CEDB}" destId="{24BE0232-3978-4263-87B1-6B52F9C6830A}" srcOrd="0" destOrd="0" presId="urn:microsoft.com/office/officeart/2008/layout/VerticalCurvedList"/>
    <dgm:cxn modelId="{A3314307-1295-4019-BA91-F88FC48417F3}" type="presParOf" srcId="{24BE0232-3978-4263-87B1-6B52F9C6830A}" destId="{330BA64C-124D-43A3-B64E-C640DC48F1AA}" srcOrd="0" destOrd="0" presId="urn:microsoft.com/office/officeart/2008/layout/VerticalCurvedList"/>
    <dgm:cxn modelId="{CB25F86F-2274-4338-BACD-DCBB693EBBFD}" type="presParOf" srcId="{24BE0232-3978-4263-87B1-6B52F9C6830A}" destId="{80C73C5E-7405-4295-A7E2-FD94811C00C8}" srcOrd="1" destOrd="0" presId="urn:microsoft.com/office/officeart/2008/layout/VerticalCurvedList"/>
    <dgm:cxn modelId="{32C9ABEF-1686-418F-B7AB-858E84437291}" type="presParOf" srcId="{24BE0232-3978-4263-87B1-6B52F9C6830A}" destId="{29FA7488-8B80-4263-B337-95D14E0D08D7}" srcOrd="2" destOrd="0" presId="urn:microsoft.com/office/officeart/2008/layout/VerticalCurvedList"/>
    <dgm:cxn modelId="{45DEA2E0-33A0-42D1-BF1A-91974DED9F98}" type="presParOf" srcId="{24BE0232-3978-4263-87B1-6B52F9C6830A}" destId="{35EFDEC7-A560-4D34-9020-9ABC8D4D3308}" srcOrd="3" destOrd="0" presId="urn:microsoft.com/office/officeart/2008/layout/VerticalCurvedList"/>
    <dgm:cxn modelId="{2E2420CE-6307-49F7-BB6B-41BD2E2261EB}" type="presParOf" srcId="{A93EC524-A40F-4F8E-8F00-7E6C6343CEDB}" destId="{B7D1AE52-323F-44BA-A194-3D5C0334C8B0}" srcOrd="1" destOrd="0" presId="urn:microsoft.com/office/officeart/2008/layout/VerticalCurvedList"/>
    <dgm:cxn modelId="{7158FF46-456E-462A-9D8C-C81DC10860B5}" type="presParOf" srcId="{A93EC524-A40F-4F8E-8F00-7E6C6343CEDB}" destId="{BECDF609-4DEC-490A-9813-907E440A201F}" srcOrd="2" destOrd="0" presId="urn:microsoft.com/office/officeart/2008/layout/VerticalCurvedList"/>
    <dgm:cxn modelId="{2B3BB498-6FE3-4EA2-A21A-BDAD9F86FE6F}" type="presParOf" srcId="{BECDF609-4DEC-490A-9813-907E440A201F}" destId="{C95F7942-8664-47C4-A9A7-BDBD2F98393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EB566C-01B4-4705-B512-82DD0AECC8F3}" type="doc">
      <dgm:prSet loTypeId="urn:microsoft.com/office/officeart/2005/8/layout/chevron1" loCatId="process" qsTypeId="urn:microsoft.com/office/officeart/2005/8/quickstyle/simple1" qsCatId="simple" csTypeId="urn:microsoft.com/office/officeart/2005/8/colors/colorful5" csCatId="colorful" phldr="1"/>
      <dgm:spPr/>
    </dgm:pt>
    <dgm:pt modelId="{BA96CEBC-0C01-4D64-8D06-34D253CE047A}">
      <dgm:prSet phldrT="[Testo]"/>
      <dgm:spPr/>
      <dgm:t>
        <a:bodyPr/>
        <a:lstStyle/>
        <a:p>
          <a:r>
            <a:rPr lang="it-IT" b="1" dirty="0"/>
            <a:t>AT</a:t>
          </a:r>
        </a:p>
      </dgm:t>
    </dgm:pt>
    <dgm:pt modelId="{F3A6FC60-E787-4EE4-9891-1D50D27CE475}" type="parTrans" cxnId="{3509E8FF-2CCD-4945-916A-7A0612FBF755}">
      <dgm:prSet/>
      <dgm:spPr/>
      <dgm:t>
        <a:bodyPr/>
        <a:lstStyle/>
        <a:p>
          <a:endParaRPr lang="it-IT" b="1"/>
        </a:p>
      </dgm:t>
    </dgm:pt>
    <dgm:pt modelId="{BDA13664-D1F4-4B42-8AFD-35BD720F135A}" type="sibTrans" cxnId="{3509E8FF-2CCD-4945-916A-7A0612FBF755}">
      <dgm:prSet/>
      <dgm:spPr/>
      <dgm:t>
        <a:bodyPr/>
        <a:lstStyle/>
        <a:p>
          <a:endParaRPr lang="it-IT" b="1"/>
        </a:p>
      </dgm:t>
    </dgm:pt>
    <dgm:pt modelId="{5799A63A-5C7B-4EC4-963F-5E11EBDB2B6E}">
      <dgm:prSet phldrT="[Testo]"/>
      <dgm:spPr/>
      <dgm:t>
        <a:bodyPr/>
        <a:lstStyle/>
        <a:p>
          <a:r>
            <a:rPr lang="it-IT" b="1" dirty="0"/>
            <a:t>ANY</a:t>
          </a:r>
        </a:p>
      </dgm:t>
    </dgm:pt>
    <dgm:pt modelId="{4F9582D6-05A9-4FF2-8EB5-2EAFEEF6A110}" type="parTrans" cxnId="{DBCF2358-B740-4CD7-A03B-770AFA6FADD7}">
      <dgm:prSet/>
      <dgm:spPr/>
      <dgm:t>
        <a:bodyPr/>
        <a:lstStyle/>
        <a:p>
          <a:endParaRPr lang="it-IT" b="1"/>
        </a:p>
      </dgm:t>
    </dgm:pt>
    <dgm:pt modelId="{8EB0C421-30F0-4C82-8064-81F0FA01D423}" type="sibTrans" cxnId="{DBCF2358-B740-4CD7-A03B-770AFA6FADD7}">
      <dgm:prSet/>
      <dgm:spPr/>
      <dgm:t>
        <a:bodyPr/>
        <a:lstStyle/>
        <a:p>
          <a:endParaRPr lang="it-IT" b="1"/>
        </a:p>
      </dgm:t>
    </dgm:pt>
    <dgm:pt modelId="{4D3BF4ED-15CB-4190-A4FF-9106D65B7E7C}">
      <dgm:prSet phldrT="[Testo]"/>
      <dgm:spPr/>
      <dgm:t>
        <a:bodyPr/>
        <a:lstStyle/>
        <a:p>
          <a:r>
            <a:rPr lang="it-IT" b="1" dirty="0"/>
            <a:t>STAGE</a:t>
          </a:r>
        </a:p>
      </dgm:t>
    </dgm:pt>
    <dgm:pt modelId="{42969467-3FB6-479D-BEDC-10F52F49B678}" type="parTrans" cxnId="{722D72F9-D736-4FC3-937D-F7F20D1AA74A}">
      <dgm:prSet/>
      <dgm:spPr/>
      <dgm:t>
        <a:bodyPr/>
        <a:lstStyle/>
        <a:p>
          <a:endParaRPr lang="it-IT" b="1"/>
        </a:p>
      </dgm:t>
    </dgm:pt>
    <dgm:pt modelId="{0BA55173-EA00-4BBE-90C7-F3BEFBC8124A}" type="sibTrans" cxnId="{722D72F9-D736-4FC3-937D-F7F20D1AA74A}">
      <dgm:prSet/>
      <dgm:spPr/>
      <dgm:t>
        <a:bodyPr/>
        <a:lstStyle/>
        <a:p>
          <a:endParaRPr lang="it-IT" b="1"/>
        </a:p>
      </dgm:t>
    </dgm:pt>
    <dgm:pt modelId="{C89F3F56-B7BD-479D-91B6-2FE23AB6106C}" type="pres">
      <dgm:prSet presAssocID="{37EB566C-01B4-4705-B512-82DD0AECC8F3}" presName="Name0" presStyleCnt="0">
        <dgm:presLayoutVars>
          <dgm:dir/>
          <dgm:animLvl val="lvl"/>
          <dgm:resizeHandles val="exact"/>
        </dgm:presLayoutVars>
      </dgm:prSet>
      <dgm:spPr/>
    </dgm:pt>
    <dgm:pt modelId="{031C87FE-AD33-4A6C-84EF-2497D027804E}" type="pres">
      <dgm:prSet presAssocID="{BA96CEBC-0C01-4D64-8D06-34D253CE047A}" presName="parTxOnly" presStyleLbl="node1" presStyleIdx="0" presStyleCnt="3">
        <dgm:presLayoutVars>
          <dgm:chMax val="0"/>
          <dgm:chPref val="0"/>
          <dgm:bulletEnabled val="1"/>
        </dgm:presLayoutVars>
      </dgm:prSet>
      <dgm:spPr/>
    </dgm:pt>
    <dgm:pt modelId="{82B6A1F9-D604-48BD-8FB1-03C0FBE39EDF}" type="pres">
      <dgm:prSet presAssocID="{BDA13664-D1F4-4B42-8AFD-35BD720F135A}" presName="parTxOnlySpace" presStyleCnt="0"/>
      <dgm:spPr/>
    </dgm:pt>
    <dgm:pt modelId="{8873B80C-7FDC-4F4C-AA0C-F33A702312E7}" type="pres">
      <dgm:prSet presAssocID="{5799A63A-5C7B-4EC4-963F-5E11EBDB2B6E}" presName="parTxOnly" presStyleLbl="node1" presStyleIdx="1" presStyleCnt="3">
        <dgm:presLayoutVars>
          <dgm:chMax val="0"/>
          <dgm:chPref val="0"/>
          <dgm:bulletEnabled val="1"/>
        </dgm:presLayoutVars>
      </dgm:prSet>
      <dgm:spPr/>
    </dgm:pt>
    <dgm:pt modelId="{410C3DAE-CF90-406E-AF01-8D164E22C603}" type="pres">
      <dgm:prSet presAssocID="{8EB0C421-30F0-4C82-8064-81F0FA01D423}" presName="parTxOnlySpace" presStyleCnt="0"/>
      <dgm:spPr/>
    </dgm:pt>
    <dgm:pt modelId="{6919875D-B947-4685-A5B0-93ED2B6A9A90}" type="pres">
      <dgm:prSet presAssocID="{4D3BF4ED-15CB-4190-A4FF-9106D65B7E7C}" presName="parTxOnly" presStyleLbl="node1" presStyleIdx="2" presStyleCnt="3" custLinFactNeighborX="52733" custLinFactNeighborY="-9832">
        <dgm:presLayoutVars>
          <dgm:chMax val="0"/>
          <dgm:chPref val="0"/>
          <dgm:bulletEnabled val="1"/>
        </dgm:presLayoutVars>
      </dgm:prSet>
      <dgm:spPr/>
    </dgm:pt>
  </dgm:ptLst>
  <dgm:cxnLst>
    <dgm:cxn modelId="{600DE022-63F7-47D2-BB7B-099209DC9C35}" type="presOf" srcId="{37EB566C-01B4-4705-B512-82DD0AECC8F3}" destId="{C89F3F56-B7BD-479D-91B6-2FE23AB6106C}" srcOrd="0" destOrd="0" presId="urn:microsoft.com/office/officeart/2005/8/layout/chevron1"/>
    <dgm:cxn modelId="{04EF3166-698A-4500-93F8-F0474023F379}" type="presOf" srcId="{5799A63A-5C7B-4EC4-963F-5E11EBDB2B6E}" destId="{8873B80C-7FDC-4F4C-AA0C-F33A702312E7}" srcOrd="0" destOrd="0" presId="urn:microsoft.com/office/officeart/2005/8/layout/chevron1"/>
    <dgm:cxn modelId="{DBCF2358-B740-4CD7-A03B-770AFA6FADD7}" srcId="{37EB566C-01B4-4705-B512-82DD0AECC8F3}" destId="{5799A63A-5C7B-4EC4-963F-5E11EBDB2B6E}" srcOrd="1" destOrd="0" parTransId="{4F9582D6-05A9-4FF2-8EB5-2EAFEEF6A110}" sibTransId="{8EB0C421-30F0-4C82-8064-81F0FA01D423}"/>
    <dgm:cxn modelId="{EDA9F6D9-BDF6-473A-AA88-223E8BE94401}" type="presOf" srcId="{4D3BF4ED-15CB-4190-A4FF-9106D65B7E7C}" destId="{6919875D-B947-4685-A5B0-93ED2B6A9A90}" srcOrd="0" destOrd="0" presId="urn:microsoft.com/office/officeart/2005/8/layout/chevron1"/>
    <dgm:cxn modelId="{C9CC09DF-A0AE-4C76-9C08-6B01515F9431}" type="presOf" srcId="{BA96CEBC-0C01-4D64-8D06-34D253CE047A}" destId="{031C87FE-AD33-4A6C-84EF-2497D027804E}" srcOrd="0" destOrd="0" presId="urn:microsoft.com/office/officeart/2005/8/layout/chevron1"/>
    <dgm:cxn modelId="{722D72F9-D736-4FC3-937D-F7F20D1AA74A}" srcId="{37EB566C-01B4-4705-B512-82DD0AECC8F3}" destId="{4D3BF4ED-15CB-4190-A4FF-9106D65B7E7C}" srcOrd="2" destOrd="0" parTransId="{42969467-3FB6-479D-BEDC-10F52F49B678}" sibTransId="{0BA55173-EA00-4BBE-90C7-F3BEFBC8124A}"/>
    <dgm:cxn modelId="{3509E8FF-2CCD-4945-916A-7A0612FBF755}" srcId="{37EB566C-01B4-4705-B512-82DD0AECC8F3}" destId="{BA96CEBC-0C01-4D64-8D06-34D253CE047A}" srcOrd="0" destOrd="0" parTransId="{F3A6FC60-E787-4EE4-9891-1D50D27CE475}" sibTransId="{BDA13664-D1F4-4B42-8AFD-35BD720F135A}"/>
    <dgm:cxn modelId="{996CBF83-3887-46A5-B9E3-53095EFE2EAE}" type="presParOf" srcId="{C89F3F56-B7BD-479D-91B6-2FE23AB6106C}" destId="{031C87FE-AD33-4A6C-84EF-2497D027804E}" srcOrd="0" destOrd="0" presId="urn:microsoft.com/office/officeart/2005/8/layout/chevron1"/>
    <dgm:cxn modelId="{F4527029-D710-4048-B360-FB53F7E2F132}" type="presParOf" srcId="{C89F3F56-B7BD-479D-91B6-2FE23AB6106C}" destId="{82B6A1F9-D604-48BD-8FB1-03C0FBE39EDF}" srcOrd="1" destOrd="0" presId="urn:microsoft.com/office/officeart/2005/8/layout/chevron1"/>
    <dgm:cxn modelId="{BFEC6D9B-A247-43F1-BB6E-84915761EE7E}" type="presParOf" srcId="{C89F3F56-B7BD-479D-91B6-2FE23AB6106C}" destId="{8873B80C-7FDC-4F4C-AA0C-F33A702312E7}" srcOrd="2" destOrd="0" presId="urn:microsoft.com/office/officeart/2005/8/layout/chevron1"/>
    <dgm:cxn modelId="{8FC09AEB-4F4F-46A4-8299-4B171EC2C2F2}" type="presParOf" srcId="{C89F3F56-B7BD-479D-91B6-2FE23AB6106C}" destId="{410C3DAE-CF90-406E-AF01-8D164E22C603}" srcOrd="3" destOrd="0" presId="urn:microsoft.com/office/officeart/2005/8/layout/chevron1"/>
    <dgm:cxn modelId="{1541CDA8-8388-43D1-BFCE-5352C2145BC5}" type="presParOf" srcId="{C89F3F56-B7BD-479D-91B6-2FE23AB6106C}" destId="{6919875D-B947-4685-A5B0-93ED2B6A9A90}"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2EBF112-2D50-40DE-A63A-E990B98A70ED}" type="doc">
      <dgm:prSet loTypeId="urn:microsoft.com/office/officeart/2005/8/layout/hierarchy4" loCatId="relationship" qsTypeId="urn:microsoft.com/office/officeart/2005/8/quickstyle/simple1" qsCatId="simple" csTypeId="urn:microsoft.com/office/officeart/2005/8/colors/colorful5" csCatId="colorful" phldr="1"/>
      <dgm:spPr/>
      <dgm:t>
        <a:bodyPr/>
        <a:lstStyle/>
        <a:p>
          <a:endParaRPr lang="it-IT"/>
        </a:p>
      </dgm:t>
    </dgm:pt>
    <dgm:pt modelId="{07BB7A83-336F-4F6E-A258-C54A3CC9ED82}">
      <dgm:prSet phldrT="[Testo]" custT="1"/>
      <dgm:spPr/>
      <dgm:t>
        <a:bodyPr/>
        <a:lstStyle/>
        <a:p>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Joint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gastroenterologist</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with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surgeon</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(from the first day!)</a:t>
          </a:r>
          <a:endParaRPr lang="it-IT" sz="2400" b="1" cap="small" baseline="0" dirty="0">
            <a:effectLst>
              <a:outerShdw blurRad="38100" dist="38100" dir="2700000" algn="tl">
                <a:srgbClr val="000000">
                  <a:alpha val="43137"/>
                </a:srgbClr>
              </a:outerShdw>
            </a:effectLst>
            <a:latin typeface="+mn-lt"/>
          </a:endParaRPr>
        </a:p>
      </dgm:t>
    </dgm:pt>
    <dgm:pt modelId="{09BE4A24-DD6E-4D55-BC85-38C4EE926AE7}" type="parTrans" cxnId="{3AF9360E-E227-46B4-9E06-17506CCB04D5}">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A1F25B77-8AA2-4015-AA08-3223E6C82AF0}" type="sibTrans" cxnId="{3AF9360E-E227-46B4-9E06-17506CCB04D5}">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50449710-2FDB-4CDF-8DDD-C377E44DD899}">
      <dgm:prSet phldrT="[Testo]" custT="1"/>
      <dgm:spPr/>
      <dgm:t>
        <a:bodyPr/>
        <a:lstStyle/>
        <a:p>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Save the life –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not</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the colon!</a:t>
          </a:r>
          <a:endParaRPr lang="it-IT" sz="2400" b="1" cap="small" baseline="0" dirty="0">
            <a:effectLst>
              <a:outerShdw blurRad="38100" dist="38100" dir="2700000" algn="tl">
                <a:srgbClr val="000000">
                  <a:alpha val="43137"/>
                </a:srgbClr>
              </a:outerShdw>
            </a:effectLst>
            <a:latin typeface="+mn-lt"/>
          </a:endParaRPr>
        </a:p>
      </dgm:t>
    </dgm:pt>
    <dgm:pt modelId="{670FBD51-FE5D-4F41-8158-86474F941282}" type="parTrans" cxnId="{304D7BD5-2AC0-4F32-9B63-1B8DF7DCBC14}">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A401E154-C9D2-4BAD-BC2A-1960E195D1A3}" type="sibTrans" cxnId="{304D7BD5-2AC0-4F32-9B63-1B8DF7DCBC14}">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55E7337F-5A72-40B7-BBF6-AF89DE256A3C}">
      <dgm:prSet phldrT="[Testo]" custT="1"/>
      <dgm:spPr/>
      <dgm:t>
        <a:bodyPr/>
        <a:lstStyle/>
        <a:p>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Wait</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and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early</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re-</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evaluate</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to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improve</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decisional</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process</a:t>
          </a:r>
          <a:endParaRPr lang="it-IT" sz="2400" b="1" cap="small" baseline="0" dirty="0">
            <a:effectLst>
              <a:outerShdw blurRad="38100" dist="38100" dir="2700000" algn="tl">
                <a:srgbClr val="000000">
                  <a:alpha val="43137"/>
                </a:srgbClr>
              </a:outerShdw>
            </a:effectLst>
            <a:latin typeface="+mn-lt"/>
          </a:endParaRPr>
        </a:p>
      </dgm:t>
    </dgm:pt>
    <dgm:pt modelId="{E2E8B913-8005-44A7-8E32-81E6F1E82510}" type="parTrans" cxnId="{56F1230F-BCC2-41AF-9FA3-7F0A2A79D554}">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BD0C331E-3DCB-43A1-BD1A-9D9B4A0FD59A}" type="sibTrans" cxnId="{56F1230F-BCC2-41AF-9FA3-7F0A2A79D554}">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C4D6E073-3675-40D6-A628-DDFC98DF3D4B}">
      <dgm:prSet phldrT="[Testo]" custT="1"/>
      <dgm:spPr/>
      <dgm:t>
        <a:bodyPr/>
        <a:lstStyle/>
        <a:p>
          <a:r>
            <a:rPr lang="en-US" sz="2400" b="1" cap="small" baseline="0" dirty="0">
              <a:effectLst>
                <a:outerShdw blurRad="38100" dist="38100" dir="2700000" algn="tl">
                  <a:srgbClr val="000000">
                    <a:alpha val="43137"/>
                  </a:srgbClr>
                </a:outerShdw>
              </a:effectLst>
              <a:latin typeface="+mn-lt"/>
              <a:cs typeface="Times New Roman" panose="02020603050405020304" pitchFamily="18" charset="0"/>
            </a:rPr>
            <a:t>Remember thromboprophylaxis and nutritional management</a:t>
          </a:r>
          <a:endParaRPr lang="it-IT" sz="2400" b="1" cap="small" baseline="0" dirty="0">
            <a:effectLst>
              <a:outerShdw blurRad="38100" dist="38100" dir="2700000" algn="tl">
                <a:srgbClr val="000000">
                  <a:alpha val="43137"/>
                </a:srgbClr>
              </a:outerShdw>
            </a:effectLst>
            <a:latin typeface="+mn-lt"/>
          </a:endParaRPr>
        </a:p>
      </dgm:t>
    </dgm:pt>
    <dgm:pt modelId="{5A7F905A-674B-4B47-A35F-723A7EC3D9B3}" type="parTrans" cxnId="{6A1BC8AF-92AC-40D5-BE19-9DB5CEAD97CC}">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D5AFBB6E-F668-424D-9209-DFE8318E46BE}" type="sibTrans" cxnId="{6A1BC8AF-92AC-40D5-BE19-9DB5CEAD97CC}">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31B4991E-EB6F-460E-A149-151BF8C5D641}">
      <dgm:prSet phldrT="[Testo]" custT="1"/>
      <dgm:spPr/>
      <dgm:t>
        <a:bodyPr/>
        <a:lstStyle/>
        <a:p>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Clear multi-</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directional</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communication</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with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other</a:t>
          </a:r>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specialists</a:t>
          </a:r>
          <a:endParaRPr lang="it-IT" sz="2400" b="1" cap="small" baseline="0" dirty="0">
            <a:effectLst>
              <a:outerShdw blurRad="38100" dist="38100" dir="2700000" algn="tl">
                <a:srgbClr val="000000">
                  <a:alpha val="43137"/>
                </a:srgbClr>
              </a:outerShdw>
            </a:effectLst>
            <a:latin typeface="+mn-lt"/>
          </a:endParaRPr>
        </a:p>
      </dgm:t>
    </dgm:pt>
    <dgm:pt modelId="{BCDCA74B-A8BB-41F4-B5F5-C6F4764E8D2A}" type="parTrans" cxnId="{BE649520-4EDD-4C11-8B1B-1A37AD5960F0}">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B659EA3A-7236-425B-BAAA-6D778EFAE88C}" type="sibTrans" cxnId="{BE649520-4EDD-4C11-8B1B-1A37AD5960F0}">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9D8800C4-BE3E-45FB-A8BA-A4887C83AEB4}">
      <dgm:prSet phldrT="[Testo]" custT="1"/>
      <dgm:spPr/>
      <dgm:t>
        <a:bodyPr/>
        <a:lstStyle/>
        <a:p>
          <a:r>
            <a:rPr lang="it-IT" sz="2400" b="1" cap="small" baseline="0" dirty="0">
              <a:effectLst>
                <a:outerShdw blurRad="38100" dist="38100" dir="2700000" algn="tl">
                  <a:srgbClr val="000000">
                    <a:alpha val="43137"/>
                  </a:srgbClr>
                </a:outerShdw>
              </a:effectLst>
              <a:latin typeface="+mn-lt"/>
              <a:cs typeface="Times New Roman" panose="02020603050405020304" pitchFamily="18" charset="0"/>
            </a:rPr>
            <a:t>Rule out the </a:t>
          </a:r>
          <a:r>
            <a:rPr lang="it-IT" sz="2400" b="1" cap="small" baseline="0" dirty="0" err="1">
              <a:effectLst>
                <a:outerShdw blurRad="38100" dist="38100" dir="2700000" algn="tl">
                  <a:srgbClr val="000000">
                    <a:alpha val="43137"/>
                  </a:srgbClr>
                </a:outerShdw>
              </a:effectLst>
              <a:latin typeface="+mn-lt"/>
              <a:cs typeface="Times New Roman" panose="02020603050405020304" pitchFamily="18" charset="0"/>
            </a:rPr>
            <a:t>infections</a:t>
          </a:r>
          <a:endParaRPr lang="it-IT" sz="2400" b="1" cap="small" baseline="0" dirty="0">
            <a:effectLst>
              <a:outerShdw blurRad="38100" dist="38100" dir="2700000" algn="tl">
                <a:srgbClr val="000000">
                  <a:alpha val="43137"/>
                </a:srgbClr>
              </a:outerShdw>
            </a:effectLst>
            <a:latin typeface="+mn-lt"/>
          </a:endParaRPr>
        </a:p>
      </dgm:t>
    </dgm:pt>
    <dgm:pt modelId="{0ED2AE32-45E3-46FA-9998-E29B4A68AD3F}" type="parTrans" cxnId="{716181F2-10E9-4FC7-BDB2-3BFB38BAE0A4}">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66893DC5-302A-47CD-B953-B29E996EDD02}" type="sibTrans" cxnId="{716181F2-10E9-4FC7-BDB2-3BFB38BAE0A4}">
      <dgm:prSet/>
      <dgm:spPr/>
      <dgm:t>
        <a:bodyPr/>
        <a:lstStyle/>
        <a:p>
          <a:endParaRPr lang="it-IT" sz="2400" b="1" cap="small" baseline="0">
            <a:effectLst>
              <a:outerShdw blurRad="38100" dist="38100" dir="2700000" algn="tl">
                <a:srgbClr val="000000">
                  <a:alpha val="43137"/>
                </a:srgbClr>
              </a:outerShdw>
            </a:effectLst>
            <a:latin typeface="+mn-lt"/>
          </a:endParaRPr>
        </a:p>
      </dgm:t>
    </dgm:pt>
    <dgm:pt modelId="{A1414EB9-AA21-4F9E-9C6E-CB1CA85CCB9C}" type="pres">
      <dgm:prSet presAssocID="{A2EBF112-2D50-40DE-A63A-E990B98A70ED}" presName="Name0" presStyleCnt="0">
        <dgm:presLayoutVars>
          <dgm:chPref val="1"/>
          <dgm:dir/>
          <dgm:animOne val="branch"/>
          <dgm:animLvl val="lvl"/>
          <dgm:resizeHandles/>
        </dgm:presLayoutVars>
      </dgm:prSet>
      <dgm:spPr/>
    </dgm:pt>
    <dgm:pt modelId="{BAE50284-8D4C-4E13-9DD5-BE0957F4896E}" type="pres">
      <dgm:prSet presAssocID="{07BB7A83-336F-4F6E-A258-C54A3CC9ED82}" presName="vertOne" presStyleCnt="0"/>
      <dgm:spPr/>
    </dgm:pt>
    <dgm:pt modelId="{5C23FF09-E012-4BB7-84AA-ABD2832C8AB6}" type="pres">
      <dgm:prSet presAssocID="{07BB7A83-336F-4F6E-A258-C54A3CC9ED82}" presName="txOne" presStyleLbl="node0" presStyleIdx="0" presStyleCnt="1">
        <dgm:presLayoutVars>
          <dgm:chPref val="3"/>
        </dgm:presLayoutVars>
      </dgm:prSet>
      <dgm:spPr/>
    </dgm:pt>
    <dgm:pt modelId="{481326A5-2767-47BD-BC21-896CDFD7E4B4}" type="pres">
      <dgm:prSet presAssocID="{07BB7A83-336F-4F6E-A258-C54A3CC9ED82}" presName="parTransOne" presStyleCnt="0"/>
      <dgm:spPr/>
    </dgm:pt>
    <dgm:pt modelId="{38203620-836E-42DC-AFE6-31C20D72CD96}" type="pres">
      <dgm:prSet presAssocID="{07BB7A83-336F-4F6E-A258-C54A3CC9ED82}" presName="horzOne" presStyleCnt="0"/>
      <dgm:spPr/>
    </dgm:pt>
    <dgm:pt modelId="{2A4741CB-1BCA-4839-ACED-8DEB9721BDD8}" type="pres">
      <dgm:prSet presAssocID="{50449710-2FDB-4CDF-8DDD-C377E44DD899}" presName="vertTwo" presStyleCnt="0"/>
      <dgm:spPr/>
    </dgm:pt>
    <dgm:pt modelId="{C5FE7D8C-8CC9-41B6-8555-BA8FF627FB9A}" type="pres">
      <dgm:prSet presAssocID="{50449710-2FDB-4CDF-8DDD-C377E44DD899}" presName="txTwo" presStyleLbl="node2" presStyleIdx="0" presStyleCnt="2">
        <dgm:presLayoutVars>
          <dgm:chPref val="3"/>
        </dgm:presLayoutVars>
      </dgm:prSet>
      <dgm:spPr/>
    </dgm:pt>
    <dgm:pt modelId="{01E070D2-12B6-4CFD-92A6-B45552F40B06}" type="pres">
      <dgm:prSet presAssocID="{50449710-2FDB-4CDF-8DDD-C377E44DD899}" presName="parTransTwo" presStyleCnt="0"/>
      <dgm:spPr/>
    </dgm:pt>
    <dgm:pt modelId="{51089B96-F744-494F-9225-42F8C4E29B1A}" type="pres">
      <dgm:prSet presAssocID="{50449710-2FDB-4CDF-8DDD-C377E44DD899}" presName="horzTwo" presStyleCnt="0"/>
      <dgm:spPr/>
    </dgm:pt>
    <dgm:pt modelId="{ECD37591-908D-4993-9390-7E1DDA254553}" type="pres">
      <dgm:prSet presAssocID="{55E7337F-5A72-40B7-BBF6-AF89DE256A3C}" presName="vertThree" presStyleCnt="0"/>
      <dgm:spPr/>
    </dgm:pt>
    <dgm:pt modelId="{CBBE4FD1-014C-4493-8179-56B75BA7BB2F}" type="pres">
      <dgm:prSet presAssocID="{55E7337F-5A72-40B7-BBF6-AF89DE256A3C}" presName="txThree" presStyleLbl="node3" presStyleIdx="0" presStyleCnt="3">
        <dgm:presLayoutVars>
          <dgm:chPref val="3"/>
        </dgm:presLayoutVars>
      </dgm:prSet>
      <dgm:spPr/>
    </dgm:pt>
    <dgm:pt modelId="{DFAEC490-5AE9-4B69-B684-651ABB6D7FC3}" type="pres">
      <dgm:prSet presAssocID="{55E7337F-5A72-40B7-BBF6-AF89DE256A3C}" presName="horzThree" presStyleCnt="0"/>
      <dgm:spPr/>
    </dgm:pt>
    <dgm:pt modelId="{F7413773-05DB-4D18-B896-FDF80B81F3A3}" type="pres">
      <dgm:prSet presAssocID="{BD0C331E-3DCB-43A1-BD1A-9D9B4A0FD59A}" presName="sibSpaceThree" presStyleCnt="0"/>
      <dgm:spPr/>
    </dgm:pt>
    <dgm:pt modelId="{70C5B8C2-55C7-4A6B-BEE9-67100C3D2287}" type="pres">
      <dgm:prSet presAssocID="{C4D6E073-3675-40D6-A628-DDFC98DF3D4B}" presName="vertThree" presStyleCnt="0"/>
      <dgm:spPr/>
    </dgm:pt>
    <dgm:pt modelId="{79833FB2-8B3B-438E-873D-733226CAA183}" type="pres">
      <dgm:prSet presAssocID="{C4D6E073-3675-40D6-A628-DDFC98DF3D4B}" presName="txThree" presStyleLbl="node3" presStyleIdx="1" presStyleCnt="3">
        <dgm:presLayoutVars>
          <dgm:chPref val="3"/>
        </dgm:presLayoutVars>
      </dgm:prSet>
      <dgm:spPr/>
    </dgm:pt>
    <dgm:pt modelId="{695C6D9A-9123-40DA-8054-1EDD1E9F8B8B}" type="pres">
      <dgm:prSet presAssocID="{C4D6E073-3675-40D6-A628-DDFC98DF3D4B}" presName="horzThree" presStyleCnt="0"/>
      <dgm:spPr/>
    </dgm:pt>
    <dgm:pt modelId="{D6B20C21-DF2B-41C8-9A3A-3732DA49AA77}" type="pres">
      <dgm:prSet presAssocID="{A401E154-C9D2-4BAD-BC2A-1960E195D1A3}" presName="sibSpaceTwo" presStyleCnt="0"/>
      <dgm:spPr/>
    </dgm:pt>
    <dgm:pt modelId="{C4484D06-10D5-4317-9C03-F4FFB2469531}" type="pres">
      <dgm:prSet presAssocID="{31B4991E-EB6F-460E-A149-151BF8C5D641}" presName="vertTwo" presStyleCnt="0"/>
      <dgm:spPr/>
    </dgm:pt>
    <dgm:pt modelId="{7E7D53F3-9514-4A64-95B0-2FCF4398C1C3}" type="pres">
      <dgm:prSet presAssocID="{31B4991E-EB6F-460E-A149-151BF8C5D641}" presName="txTwo" presStyleLbl="node2" presStyleIdx="1" presStyleCnt="2">
        <dgm:presLayoutVars>
          <dgm:chPref val="3"/>
        </dgm:presLayoutVars>
      </dgm:prSet>
      <dgm:spPr/>
    </dgm:pt>
    <dgm:pt modelId="{E31865EE-0F18-4CEF-AD95-741C5D6D9CFF}" type="pres">
      <dgm:prSet presAssocID="{31B4991E-EB6F-460E-A149-151BF8C5D641}" presName="parTransTwo" presStyleCnt="0"/>
      <dgm:spPr/>
    </dgm:pt>
    <dgm:pt modelId="{931EA373-5D1D-4F5E-8FBB-041957607722}" type="pres">
      <dgm:prSet presAssocID="{31B4991E-EB6F-460E-A149-151BF8C5D641}" presName="horzTwo" presStyleCnt="0"/>
      <dgm:spPr/>
    </dgm:pt>
    <dgm:pt modelId="{18ED9114-9EFB-4C34-82F1-6BA6D52BF07F}" type="pres">
      <dgm:prSet presAssocID="{9D8800C4-BE3E-45FB-A8BA-A4887C83AEB4}" presName="vertThree" presStyleCnt="0"/>
      <dgm:spPr/>
    </dgm:pt>
    <dgm:pt modelId="{8682171A-CFE9-44A7-9880-CEC01524B01B}" type="pres">
      <dgm:prSet presAssocID="{9D8800C4-BE3E-45FB-A8BA-A4887C83AEB4}" presName="txThree" presStyleLbl="node3" presStyleIdx="2" presStyleCnt="3">
        <dgm:presLayoutVars>
          <dgm:chPref val="3"/>
        </dgm:presLayoutVars>
      </dgm:prSet>
      <dgm:spPr/>
    </dgm:pt>
    <dgm:pt modelId="{86F8ED06-9656-4247-BE2B-C873B9818006}" type="pres">
      <dgm:prSet presAssocID="{9D8800C4-BE3E-45FB-A8BA-A4887C83AEB4}" presName="horzThree" presStyleCnt="0"/>
      <dgm:spPr/>
    </dgm:pt>
  </dgm:ptLst>
  <dgm:cxnLst>
    <dgm:cxn modelId="{3AF9360E-E227-46B4-9E06-17506CCB04D5}" srcId="{A2EBF112-2D50-40DE-A63A-E990B98A70ED}" destId="{07BB7A83-336F-4F6E-A258-C54A3CC9ED82}" srcOrd="0" destOrd="0" parTransId="{09BE4A24-DD6E-4D55-BC85-38C4EE926AE7}" sibTransId="{A1F25B77-8AA2-4015-AA08-3223E6C82AF0}"/>
    <dgm:cxn modelId="{56F1230F-BCC2-41AF-9FA3-7F0A2A79D554}" srcId="{50449710-2FDB-4CDF-8DDD-C377E44DD899}" destId="{55E7337F-5A72-40B7-BBF6-AF89DE256A3C}" srcOrd="0" destOrd="0" parTransId="{E2E8B913-8005-44A7-8E32-81E6F1E82510}" sibTransId="{BD0C331E-3DCB-43A1-BD1A-9D9B4A0FD59A}"/>
    <dgm:cxn modelId="{90546319-418D-49BE-B569-63ECB44A36DE}" type="presOf" srcId="{C4D6E073-3675-40D6-A628-DDFC98DF3D4B}" destId="{79833FB2-8B3B-438E-873D-733226CAA183}" srcOrd="0" destOrd="0" presId="urn:microsoft.com/office/officeart/2005/8/layout/hierarchy4"/>
    <dgm:cxn modelId="{BE649520-4EDD-4C11-8B1B-1A37AD5960F0}" srcId="{07BB7A83-336F-4F6E-A258-C54A3CC9ED82}" destId="{31B4991E-EB6F-460E-A149-151BF8C5D641}" srcOrd="1" destOrd="0" parTransId="{BCDCA74B-A8BB-41F4-B5F5-C6F4764E8D2A}" sibTransId="{B659EA3A-7236-425B-BAAA-6D778EFAE88C}"/>
    <dgm:cxn modelId="{A41A032E-621A-422B-808D-18DEEE8F927A}" type="presOf" srcId="{07BB7A83-336F-4F6E-A258-C54A3CC9ED82}" destId="{5C23FF09-E012-4BB7-84AA-ABD2832C8AB6}" srcOrd="0" destOrd="0" presId="urn:microsoft.com/office/officeart/2005/8/layout/hierarchy4"/>
    <dgm:cxn modelId="{ABEB946A-0460-4C78-AC7A-CF7095DADC2D}" type="presOf" srcId="{31B4991E-EB6F-460E-A149-151BF8C5D641}" destId="{7E7D53F3-9514-4A64-95B0-2FCF4398C1C3}" srcOrd="0" destOrd="0" presId="urn:microsoft.com/office/officeart/2005/8/layout/hierarchy4"/>
    <dgm:cxn modelId="{4339F059-9C2B-4FCA-BB3E-5BEE6F3693BB}" type="presOf" srcId="{9D8800C4-BE3E-45FB-A8BA-A4887C83AEB4}" destId="{8682171A-CFE9-44A7-9880-CEC01524B01B}" srcOrd="0" destOrd="0" presId="urn:microsoft.com/office/officeart/2005/8/layout/hierarchy4"/>
    <dgm:cxn modelId="{74A3957B-65C8-43CF-8B98-ADC8EA9ACF70}" type="presOf" srcId="{A2EBF112-2D50-40DE-A63A-E990B98A70ED}" destId="{A1414EB9-AA21-4F9E-9C6E-CB1CA85CCB9C}" srcOrd="0" destOrd="0" presId="urn:microsoft.com/office/officeart/2005/8/layout/hierarchy4"/>
    <dgm:cxn modelId="{2E9A1F8C-F523-45ED-B918-15E4774369B3}" type="presOf" srcId="{55E7337F-5A72-40B7-BBF6-AF89DE256A3C}" destId="{CBBE4FD1-014C-4493-8179-56B75BA7BB2F}" srcOrd="0" destOrd="0" presId="urn:microsoft.com/office/officeart/2005/8/layout/hierarchy4"/>
    <dgm:cxn modelId="{89E60791-8928-4327-8A00-410E711E68D6}" type="presOf" srcId="{50449710-2FDB-4CDF-8DDD-C377E44DD899}" destId="{C5FE7D8C-8CC9-41B6-8555-BA8FF627FB9A}" srcOrd="0" destOrd="0" presId="urn:microsoft.com/office/officeart/2005/8/layout/hierarchy4"/>
    <dgm:cxn modelId="{6A1BC8AF-92AC-40D5-BE19-9DB5CEAD97CC}" srcId="{50449710-2FDB-4CDF-8DDD-C377E44DD899}" destId="{C4D6E073-3675-40D6-A628-DDFC98DF3D4B}" srcOrd="1" destOrd="0" parTransId="{5A7F905A-674B-4B47-A35F-723A7EC3D9B3}" sibTransId="{D5AFBB6E-F668-424D-9209-DFE8318E46BE}"/>
    <dgm:cxn modelId="{304D7BD5-2AC0-4F32-9B63-1B8DF7DCBC14}" srcId="{07BB7A83-336F-4F6E-A258-C54A3CC9ED82}" destId="{50449710-2FDB-4CDF-8DDD-C377E44DD899}" srcOrd="0" destOrd="0" parTransId="{670FBD51-FE5D-4F41-8158-86474F941282}" sibTransId="{A401E154-C9D2-4BAD-BC2A-1960E195D1A3}"/>
    <dgm:cxn modelId="{716181F2-10E9-4FC7-BDB2-3BFB38BAE0A4}" srcId="{31B4991E-EB6F-460E-A149-151BF8C5D641}" destId="{9D8800C4-BE3E-45FB-A8BA-A4887C83AEB4}" srcOrd="0" destOrd="0" parTransId="{0ED2AE32-45E3-46FA-9998-E29B4A68AD3F}" sibTransId="{66893DC5-302A-47CD-B953-B29E996EDD02}"/>
    <dgm:cxn modelId="{25F32317-40D6-42C1-B8E8-90CF7AE5CD04}" type="presParOf" srcId="{A1414EB9-AA21-4F9E-9C6E-CB1CA85CCB9C}" destId="{BAE50284-8D4C-4E13-9DD5-BE0957F4896E}" srcOrd="0" destOrd="0" presId="urn:microsoft.com/office/officeart/2005/8/layout/hierarchy4"/>
    <dgm:cxn modelId="{C62B78FC-73FA-4150-9829-6401D919E362}" type="presParOf" srcId="{BAE50284-8D4C-4E13-9DD5-BE0957F4896E}" destId="{5C23FF09-E012-4BB7-84AA-ABD2832C8AB6}" srcOrd="0" destOrd="0" presId="urn:microsoft.com/office/officeart/2005/8/layout/hierarchy4"/>
    <dgm:cxn modelId="{B972B5BF-1DC7-4B86-A946-7B6736AAE048}" type="presParOf" srcId="{BAE50284-8D4C-4E13-9DD5-BE0957F4896E}" destId="{481326A5-2767-47BD-BC21-896CDFD7E4B4}" srcOrd="1" destOrd="0" presId="urn:microsoft.com/office/officeart/2005/8/layout/hierarchy4"/>
    <dgm:cxn modelId="{C699CAC1-5E74-4CE1-B698-56E696ED328A}" type="presParOf" srcId="{BAE50284-8D4C-4E13-9DD5-BE0957F4896E}" destId="{38203620-836E-42DC-AFE6-31C20D72CD96}" srcOrd="2" destOrd="0" presId="urn:microsoft.com/office/officeart/2005/8/layout/hierarchy4"/>
    <dgm:cxn modelId="{D64B99AA-292B-4F16-9993-E39357433CE5}" type="presParOf" srcId="{38203620-836E-42DC-AFE6-31C20D72CD96}" destId="{2A4741CB-1BCA-4839-ACED-8DEB9721BDD8}" srcOrd="0" destOrd="0" presId="urn:microsoft.com/office/officeart/2005/8/layout/hierarchy4"/>
    <dgm:cxn modelId="{A94B0043-E43B-41CF-8179-D0E3792B80B5}" type="presParOf" srcId="{2A4741CB-1BCA-4839-ACED-8DEB9721BDD8}" destId="{C5FE7D8C-8CC9-41B6-8555-BA8FF627FB9A}" srcOrd="0" destOrd="0" presId="urn:microsoft.com/office/officeart/2005/8/layout/hierarchy4"/>
    <dgm:cxn modelId="{C4FB0AC3-A049-46C6-8000-FD92BD2847E2}" type="presParOf" srcId="{2A4741CB-1BCA-4839-ACED-8DEB9721BDD8}" destId="{01E070D2-12B6-4CFD-92A6-B45552F40B06}" srcOrd="1" destOrd="0" presId="urn:microsoft.com/office/officeart/2005/8/layout/hierarchy4"/>
    <dgm:cxn modelId="{EC038C84-BAC7-4AC5-BD1A-8CF68F38EE45}" type="presParOf" srcId="{2A4741CB-1BCA-4839-ACED-8DEB9721BDD8}" destId="{51089B96-F744-494F-9225-42F8C4E29B1A}" srcOrd="2" destOrd="0" presId="urn:microsoft.com/office/officeart/2005/8/layout/hierarchy4"/>
    <dgm:cxn modelId="{641CBACC-0493-4E3F-A877-1559364A2678}" type="presParOf" srcId="{51089B96-F744-494F-9225-42F8C4E29B1A}" destId="{ECD37591-908D-4993-9390-7E1DDA254553}" srcOrd="0" destOrd="0" presId="urn:microsoft.com/office/officeart/2005/8/layout/hierarchy4"/>
    <dgm:cxn modelId="{642334CB-5B68-4FD5-85E8-46F8A39EC0E4}" type="presParOf" srcId="{ECD37591-908D-4993-9390-7E1DDA254553}" destId="{CBBE4FD1-014C-4493-8179-56B75BA7BB2F}" srcOrd="0" destOrd="0" presId="urn:microsoft.com/office/officeart/2005/8/layout/hierarchy4"/>
    <dgm:cxn modelId="{BED06AAA-639D-4A90-A760-0EB6EA582E99}" type="presParOf" srcId="{ECD37591-908D-4993-9390-7E1DDA254553}" destId="{DFAEC490-5AE9-4B69-B684-651ABB6D7FC3}" srcOrd="1" destOrd="0" presId="urn:microsoft.com/office/officeart/2005/8/layout/hierarchy4"/>
    <dgm:cxn modelId="{195D3D5D-4800-460E-A809-E080420540CE}" type="presParOf" srcId="{51089B96-F744-494F-9225-42F8C4E29B1A}" destId="{F7413773-05DB-4D18-B896-FDF80B81F3A3}" srcOrd="1" destOrd="0" presId="urn:microsoft.com/office/officeart/2005/8/layout/hierarchy4"/>
    <dgm:cxn modelId="{EF1ECFBD-ABF2-4CEB-BFDE-6BD3A604F8EA}" type="presParOf" srcId="{51089B96-F744-494F-9225-42F8C4E29B1A}" destId="{70C5B8C2-55C7-4A6B-BEE9-67100C3D2287}" srcOrd="2" destOrd="0" presId="urn:microsoft.com/office/officeart/2005/8/layout/hierarchy4"/>
    <dgm:cxn modelId="{61915AA1-A798-4BCF-A875-E8776FBAAEB2}" type="presParOf" srcId="{70C5B8C2-55C7-4A6B-BEE9-67100C3D2287}" destId="{79833FB2-8B3B-438E-873D-733226CAA183}" srcOrd="0" destOrd="0" presId="urn:microsoft.com/office/officeart/2005/8/layout/hierarchy4"/>
    <dgm:cxn modelId="{BC0DAF20-3940-42AB-BFE0-8F2232E5C295}" type="presParOf" srcId="{70C5B8C2-55C7-4A6B-BEE9-67100C3D2287}" destId="{695C6D9A-9123-40DA-8054-1EDD1E9F8B8B}" srcOrd="1" destOrd="0" presId="urn:microsoft.com/office/officeart/2005/8/layout/hierarchy4"/>
    <dgm:cxn modelId="{5463ECA2-2925-40E8-A1F7-20A1F67757CA}" type="presParOf" srcId="{38203620-836E-42DC-AFE6-31C20D72CD96}" destId="{D6B20C21-DF2B-41C8-9A3A-3732DA49AA77}" srcOrd="1" destOrd="0" presId="urn:microsoft.com/office/officeart/2005/8/layout/hierarchy4"/>
    <dgm:cxn modelId="{D4F43BF7-2A49-41DC-8034-24318AFCECEA}" type="presParOf" srcId="{38203620-836E-42DC-AFE6-31C20D72CD96}" destId="{C4484D06-10D5-4317-9C03-F4FFB2469531}" srcOrd="2" destOrd="0" presId="urn:microsoft.com/office/officeart/2005/8/layout/hierarchy4"/>
    <dgm:cxn modelId="{C66947E2-29E9-4EF2-AD77-02B9D333865D}" type="presParOf" srcId="{C4484D06-10D5-4317-9C03-F4FFB2469531}" destId="{7E7D53F3-9514-4A64-95B0-2FCF4398C1C3}" srcOrd="0" destOrd="0" presId="urn:microsoft.com/office/officeart/2005/8/layout/hierarchy4"/>
    <dgm:cxn modelId="{3E6551F5-518F-4BBE-AFE4-F253F66C6AAF}" type="presParOf" srcId="{C4484D06-10D5-4317-9C03-F4FFB2469531}" destId="{E31865EE-0F18-4CEF-AD95-741C5D6D9CFF}" srcOrd="1" destOrd="0" presId="urn:microsoft.com/office/officeart/2005/8/layout/hierarchy4"/>
    <dgm:cxn modelId="{29D2DB8D-2889-4BEB-A338-39B614DE57C9}" type="presParOf" srcId="{C4484D06-10D5-4317-9C03-F4FFB2469531}" destId="{931EA373-5D1D-4F5E-8FBB-041957607722}" srcOrd="2" destOrd="0" presId="urn:microsoft.com/office/officeart/2005/8/layout/hierarchy4"/>
    <dgm:cxn modelId="{4361FC0B-AE84-4BF4-94DC-AF36052FEF27}" type="presParOf" srcId="{931EA373-5D1D-4F5E-8FBB-041957607722}" destId="{18ED9114-9EFB-4C34-82F1-6BA6D52BF07F}" srcOrd="0" destOrd="0" presId="urn:microsoft.com/office/officeart/2005/8/layout/hierarchy4"/>
    <dgm:cxn modelId="{9F59D2E6-14F0-41B8-9432-E13E7E4349F7}" type="presParOf" srcId="{18ED9114-9EFB-4C34-82F1-6BA6D52BF07F}" destId="{8682171A-CFE9-44A7-9880-CEC01524B01B}" srcOrd="0" destOrd="0" presId="urn:microsoft.com/office/officeart/2005/8/layout/hierarchy4"/>
    <dgm:cxn modelId="{4F00F0D3-E010-4E9B-BCB7-2D49CC027FF1}" type="presParOf" srcId="{18ED9114-9EFB-4C34-82F1-6BA6D52BF07F}" destId="{86F8ED06-9656-4247-BE2B-C873B981800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04EBD-7103-443E-81FC-70880A2B4076}" type="doc">
      <dgm:prSet loTypeId="urn:microsoft.com/office/officeart/2009/3/layout/PhasedProcess" loCatId="process" qsTypeId="urn:microsoft.com/office/officeart/2005/8/quickstyle/simple1" qsCatId="simple" csTypeId="urn:microsoft.com/office/officeart/2005/8/colors/colorful5" csCatId="colorful" phldr="1"/>
      <dgm:spPr/>
      <dgm:t>
        <a:bodyPr/>
        <a:lstStyle/>
        <a:p>
          <a:endParaRPr lang="it-IT"/>
        </a:p>
      </dgm:t>
    </dgm:pt>
    <dgm:pt modelId="{2221E56C-4C01-40CD-8245-9D919DE9C2CB}">
      <dgm:prSet phldrT="[Testo]" custT="1"/>
      <dgm:spPr/>
      <dgm:t>
        <a:bodyPr/>
        <a:lstStyle/>
        <a:p>
          <a:r>
            <a:rPr lang="it-IT" sz="2800" b="1" cap="small" baseline="0" dirty="0">
              <a:solidFill>
                <a:schemeClr val="accent1">
                  <a:lumMod val="50000"/>
                </a:schemeClr>
              </a:solidFill>
            </a:rPr>
            <a:t>Timing</a:t>
          </a:r>
        </a:p>
      </dgm:t>
    </dgm:pt>
    <dgm:pt modelId="{AC8D7E62-2186-4874-97DD-459B1F2E6F8E}" type="parTrans" cxnId="{D60A324B-8457-478B-8D35-DC419DCB2BFD}">
      <dgm:prSet/>
      <dgm:spPr/>
      <dgm:t>
        <a:bodyPr/>
        <a:lstStyle/>
        <a:p>
          <a:endParaRPr lang="it-IT" sz="2000" b="1" cap="small" baseline="0"/>
        </a:p>
      </dgm:t>
    </dgm:pt>
    <dgm:pt modelId="{F2F1EC4B-DA26-411B-B07F-9F704E1B3509}" type="sibTrans" cxnId="{D60A324B-8457-478B-8D35-DC419DCB2BFD}">
      <dgm:prSet/>
      <dgm:spPr/>
      <dgm:t>
        <a:bodyPr/>
        <a:lstStyle/>
        <a:p>
          <a:endParaRPr lang="it-IT" sz="2000" b="1" cap="small" baseline="0"/>
        </a:p>
      </dgm:t>
    </dgm:pt>
    <dgm:pt modelId="{3F6FE7F8-75D8-47C6-BF45-20B0415E632C}">
      <dgm:prSet phldrT="[Testo]" custT="1"/>
      <dgm:spPr/>
      <dgm:t>
        <a:bodyPr/>
        <a:lstStyle/>
        <a:p>
          <a:r>
            <a:rPr lang="it-IT" sz="1200" b="1" cap="small" baseline="0" dirty="0"/>
            <a:t>Hospital</a:t>
          </a:r>
          <a:br>
            <a:rPr lang="it-IT" sz="1200" b="1" cap="small" baseline="0" dirty="0"/>
          </a:br>
          <a:r>
            <a:rPr lang="it-IT" sz="1200" b="1" cap="small" baseline="0" dirty="0" err="1"/>
            <a:t>Setting</a:t>
          </a:r>
          <a:endParaRPr lang="it-IT" sz="1050" b="1" cap="small" baseline="0" dirty="0"/>
        </a:p>
      </dgm:t>
    </dgm:pt>
    <dgm:pt modelId="{881B3A39-D33D-4769-859D-6AB43B1B5230}" type="parTrans" cxnId="{9316A840-7E87-45A9-A87C-4148B23095F0}">
      <dgm:prSet/>
      <dgm:spPr/>
      <dgm:t>
        <a:bodyPr/>
        <a:lstStyle/>
        <a:p>
          <a:endParaRPr lang="it-IT" sz="2000" b="1" cap="small" baseline="0"/>
        </a:p>
      </dgm:t>
    </dgm:pt>
    <dgm:pt modelId="{BD2DDCC2-4A5A-4064-9845-975162038197}" type="sibTrans" cxnId="{9316A840-7E87-45A9-A87C-4148B23095F0}">
      <dgm:prSet/>
      <dgm:spPr/>
      <dgm:t>
        <a:bodyPr/>
        <a:lstStyle/>
        <a:p>
          <a:endParaRPr lang="it-IT" sz="2000" b="1" cap="small" baseline="0"/>
        </a:p>
      </dgm:t>
    </dgm:pt>
    <dgm:pt modelId="{F7EB7027-043E-48FE-89D4-98CA5C3B3A5B}">
      <dgm:prSet phldrT="[Testo]" custT="1"/>
      <dgm:spPr/>
      <dgm:t>
        <a:bodyPr/>
        <a:lstStyle/>
        <a:p>
          <a:r>
            <a:rPr lang="it-IT" sz="1100" b="1" cap="small" baseline="0" dirty="0" err="1"/>
            <a:t>Diagnosis</a:t>
          </a:r>
          <a:endParaRPr lang="it-IT" sz="800" b="1" cap="small" baseline="0" dirty="0"/>
        </a:p>
      </dgm:t>
    </dgm:pt>
    <dgm:pt modelId="{393472F7-EA27-454D-AE08-90693E9E9CEE}" type="parTrans" cxnId="{C5ACACB0-A9C9-49FA-87EA-8A500E16DD6B}">
      <dgm:prSet/>
      <dgm:spPr/>
      <dgm:t>
        <a:bodyPr/>
        <a:lstStyle/>
        <a:p>
          <a:endParaRPr lang="it-IT" sz="2000" b="1" cap="small" baseline="0"/>
        </a:p>
      </dgm:t>
    </dgm:pt>
    <dgm:pt modelId="{C32D4376-9FC5-4C06-9CAC-6D9BBC3F5CAB}" type="sibTrans" cxnId="{C5ACACB0-A9C9-49FA-87EA-8A500E16DD6B}">
      <dgm:prSet/>
      <dgm:spPr/>
      <dgm:t>
        <a:bodyPr/>
        <a:lstStyle/>
        <a:p>
          <a:endParaRPr lang="it-IT" sz="2000" b="1" cap="small" baseline="0"/>
        </a:p>
      </dgm:t>
    </dgm:pt>
    <dgm:pt modelId="{7963B8FB-7B88-407E-8086-49CF9C629D0B}">
      <dgm:prSet phldrT="[Testo]" custT="1"/>
      <dgm:spPr/>
      <dgm:t>
        <a:bodyPr/>
        <a:lstStyle/>
        <a:p>
          <a:r>
            <a:rPr lang="it-IT" sz="1100" b="1" cap="small" baseline="0" dirty="0" err="1"/>
            <a:t>Therapy</a:t>
          </a:r>
          <a:endParaRPr lang="it-IT" sz="800" b="1" cap="small" baseline="0" dirty="0"/>
        </a:p>
      </dgm:t>
    </dgm:pt>
    <dgm:pt modelId="{1F8C1CBF-3F8C-4D47-B529-48C984D9B403}" type="parTrans" cxnId="{07C4C165-F668-4EAF-8E15-149EA4B2DBBC}">
      <dgm:prSet/>
      <dgm:spPr/>
      <dgm:t>
        <a:bodyPr/>
        <a:lstStyle/>
        <a:p>
          <a:endParaRPr lang="it-IT" sz="2000" b="1" cap="small" baseline="0"/>
        </a:p>
      </dgm:t>
    </dgm:pt>
    <dgm:pt modelId="{811231B6-EBBB-4F3F-B35E-75F6726E87F6}" type="sibTrans" cxnId="{07C4C165-F668-4EAF-8E15-149EA4B2DBBC}">
      <dgm:prSet/>
      <dgm:spPr/>
      <dgm:t>
        <a:bodyPr/>
        <a:lstStyle/>
        <a:p>
          <a:endParaRPr lang="it-IT" sz="2000" b="1" cap="small" baseline="0"/>
        </a:p>
      </dgm:t>
    </dgm:pt>
    <dgm:pt modelId="{AF56B149-CC90-4360-A6EF-755288CF108B}">
      <dgm:prSet phldrT="[Testo]" custT="1"/>
      <dgm:spPr/>
      <dgm:t>
        <a:bodyPr/>
        <a:lstStyle/>
        <a:p>
          <a:r>
            <a:rPr lang="it-IT" sz="2800" b="1" cap="small" baseline="0" dirty="0" err="1">
              <a:solidFill>
                <a:schemeClr val="accent1">
                  <a:lumMod val="50000"/>
                </a:schemeClr>
              </a:solidFill>
            </a:rPr>
            <a:t>Teamwork</a:t>
          </a:r>
          <a:endParaRPr lang="it-IT" sz="2800" b="1" cap="small" baseline="0" dirty="0">
            <a:solidFill>
              <a:schemeClr val="accent1">
                <a:lumMod val="50000"/>
              </a:schemeClr>
            </a:solidFill>
          </a:endParaRPr>
        </a:p>
      </dgm:t>
    </dgm:pt>
    <dgm:pt modelId="{0C56E672-D927-473B-972E-66A4F0F32289}" type="parTrans" cxnId="{2F70A5AC-F186-4CAC-BBC4-989FADE09E9B}">
      <dgm:prSet/>
      <dgm:spPr/>
      <dgm:t>
        <a:bodyPr/>
        <a:lstStyle/>
        <a:p>
          <a:endParaRPr lang="it-IT" sz="2000" b="1" cap="small" baseline="0"/>
        </a:p>
      </dgm:t>
    </dgm:pt>
    <dgm:pt modelId="{D4EA5ABF-9241-4A56-B222-0C18817B4136}" type="sibTrans" cxnId="{2F70A5AC-F186-4CAC-BBC4-989FADE09E9B}">
      <dgm:prSet/>
      <dgm:spPr/>
      <dgm:t>
        <a:bodyPr/>
        <a:lstStyle/>
        <a:p>
          <a:endParaRPr lang="it-IT" sz="2000" b="1" cap="small" baseline="0"/>
        </a:p>
      </dgm:t>
    </dgm:pt>
    <dgm:pt modelId="{CD69F0C9-CE54-4202-8406-C544187C9157}">
      <dgm:prSet phldrT="[Testo]" custT="1"/>
      <dgm:spPr/>
      <dgm:t>
        <a:bodyPr/>
        <a:lstStyle/>
        <a:p>
          <a:r>
            <a:rPr lang="it-IT" sz="1800" b="1" cap="small" baseline="0" dirty="0" err="1"/>
            <a:t>Clinical</a:t>
          </a:r>
          <a:endParaRPr lang="it-IT" sz="1800" b="1" cap="small" baseline="0" dirty="0"/>
        </a:p>
      </dgm:t>
    </dgm:pt>
    <dgm:pt modelId="{D6C7B746-9AD0-4D93-BCBD-F1C269195F34}" type="parTrans" cxnId="{3F384B36-7A32-4348-824A-6B5D8FE3B579}">
      <dgm:prSet/>
      <dgm:spPr/>
      <dgm:t>
        <a:bodyPr/>
        <a:lstStyle/>
        <a:p>
          <a:endParaRPr lang="it-IT" sz="2000" b="1" cap="small" baseline="0"/>
        </a:p>
      </dgm:t>
    </dgm:pt>
    <dgm:pt modelId="{B268C197-9D45-49D0-8514-7EDAFE343191}" type="sibTrans" cxnId="{3F384B36-7A32-4348-824A-6B5D8FE3B579}">
      <dgm:prSet/>
      <dgm:spPr/>
      <dgm:t>
        <a:bodyPr/>
        <a:lstStyle/>
        <a:p>
          <a:endParaRPr lang="it-IT" sz="2000" b="1" cap="small" baseline="0"/>
        </a:p>
      </dgm:t>
    </dgm:pt>
    <dgm:pt modelId="{9EA870F6-F8DC-48F6-96E9-0A7BD892AE0E}">
      <dgm:prSet phldrT="[Testo]" custT="1"/>
      <dgm:spPr/>
      <dgm:t>
        <a:bodyPr/>
        <a:lstStyle/>
        <a:p>
          <a:r>
            <a:rPr lang="it-IT" sz="1800" b="1" cap="small" baseline="0" dirty="0" err="1"/>
            <a:t>Surgical</a:t>
          </a:r>
          <a:endParaRPr lang="it-IT" sz="1800" b="1" cap="small" baseline="0" dirty="0"/>
        </a:p>
      </dgm:t>
    </dgm:pt>
    <dgm:pt modelId="{E897E66F-7890-4471-B1A1-6CC562C5CA9A}" type="parTrans" cxnId="{D57ABE1A-5224-4AD6-A176-C4F424D52801}">
      <dgm:prSet/>
      <dgm:spPr/>
      <dgm:t>
        <a:bodyPr/>
        <a:lstStyle/>
        <a:p>
          <a:endParaRPr lang="it-IT" sz="2000" b="1" cap="small" baseline="0"/>
        </a:p>
      </dgm:t>
    </dgm:pt>
    <dgm:pt modelId="{605D21FD-F55D-453D-8966-0C31FE4A7EE5}" type="sibTrans" cxnId="{D57ABE1A-5224-4AD6-A176-C4F424D52801}">
      <dgm:prSet/>
      <dgm:spPr/>
      <dgm:t>
        <a:bodyPr/>
        <a:lstStyle/>
        <a:p>
          <a:endParaRPr lang="it-IT" sz="2000" b="1" cap="small" baseline="0"/>
        </a:p>
      </dgm:t>
    </dgm:pt>
    <dgm:pt modelId="{87FD6580-3BE8-463B-AF85-DC7CB28A73C2}">
      <dgm:prSet phldrT="[Testo]" custT="1"/>
      <dgm:spPr/>
      <dgm:t>
        <a:bodyPr/>
        <a:lstStyle/>
        <a:p>
          <a:r>
            <a:rPr lang="it-IT" sz="2800" b="1" cap="small" baseline="0" dirty="0" err="1">
              <a:solidFill>
                <a:schemeClr val="accent1">
                  <a:lumMod val="50000"/>
                </a:schemeClr>
              </a:solidFill>
            </a:rPr>
            <a:t>Turning</a:t>
          </a:r>
          <a:r>
            <a:rPr lang="it-IT" sz="2800" b="1" cap="small" baseline="0" dirty="0">
              <a:solidFill>
                <a:schemeClr val="accent1">
                  <a:lumMod val="50000"/>
                </a:schemeClr>
              </a:solidFill>
            </a:rPr>
            <a:t> </a:t>
          </a:r>
          <a:r>
            <a:rPr lang="it-IT" sz="2800" b="1" cap="small" baseline="0" dirty="0" err="1">
              <a:solidFill>
                <a:schemeClr val="accent1">
                  <a:lumMod val="50000"/>
                </a:schemeClr>
              </a:solidFill>
            </a:rPr>
            <a:t>points</a:t>
          </a:r>
          <a:endParaRPr lang="it-IT" sz="2800" b="1" cap="small" baseline="0" dirty="0">
            <a:solidFill>
              <a:schemeClr val="accent1">
                <a:lumMod val="50000"/>
              </a:schemeClr>
            </a:solidFill>
          </a:endParaRPr>
        </a:p>
      </dgm:t>
    </dgm:pt>
    <dgm:pt modelId="{CF6CF987-70CF-490B-89F2-A0E5D97C38BE}" type="parTrans" cxnId="{BD904A84-C16B-4312-88B5-C82095A032E2}">
      <dgm:prSet/>
      <dgm:spPr/>
      <dgm:t>
        <a:bodyPr/>
        <a:lstStyle/>
        <a:p>
          <a:endParaRPr lang="it-IT" sz="2000" b="1" cap="small" baseline="0"/>
        </a:p>
      </dgm:t>
    </dgm:pt>
    <dgm:pt modelId="{125C3B3F-89CE-4B8C-9B34-43406663F962}" type="sibTrans" cxnId="{BD904A84-C16B-4312-88B5-C82095A032E2}">
      <dgm:prSet/>
      <dgm:spPr/>
      <dgm:t>
        <a:bodyPr/>
        <a:lstStyle/>
        <a:p>
          <a:endParaRPr lang="it-IT" sz="2000" b="1" cap="small" baseline="0"/>
        </a:p>
      </dgm:t>
    </dgm:pt>
    <dgm:pt modelId="{CCAC1A6D-00FC-4B46-95E2-F72962D59BE6}">
      <dgm:prSet phldrT="[Testo]" custT="1"/>
      <dgm:spPr/>
      <dgm:t>
        <a:bodyPr/>
        <a:lstStyle/>
        <a:p>
          <a:r>
            <a:rPr lang="it-IT" sz="1800" b="1" cap="small" baseline="0" dirty="0" err="1"/>
            <a:t>Assessment</a:t>
          </a:r>
          <a:r>
            <a:rPr lang="it-IT" sz="1800" b="1" cap="small" baseline="0" dirty="0"/>
            <a:t> Evaluation</a:t>
          </a:r>
        </a:p>
      </dgm:t>
    </dgm:pt>
    <dgm:pt modelId="{7A24064F-9AFE-469F-8779-DE18A15FB007}" type="parTrans" cxnId="{B06973CC-BB96-407D-A4C6-C9D15DE730AA}">
      <dgm:prSet/>
      <dgm:spPr/>
      <dgm:t>
        <a:bodyPr/>
        <a:lstStyle/>
        <a:p>
          <a:endParaRPr lang="it-IT" sz="2000" b="1" cap="small" baseline="0"/>
        </a:p>
      </dgm:t>
    </dgm:pt>
    <dgm:pt modelId="{772D3841-F733-4C13-8975-FDE5A20BC081}" type="sibTrans" cxnId="{B06973CC-BB96-407D-A4C6-C9D15DE730AA}">
      <dgm:prSet/>
      <dgm:spPr/>
      <dgm:t>
        <a:bodyPr/>
        <a:lstStyle/>
        <a:p>
          <a:endParaRPr lang="it-IT" sz="2000" b="1" cap="small" baseline="0"/>
        </a:p>
      </dgm:t>
    </dgm:pt>
    <dgm:pt modelId="{EE01A324-20CF-466B-9B48-A11F7016067D}" type="pres">
      <dgm:prSet presAssocID="{8F804EBD-7103-443E-81FC-70880A2B4076}" presName="Name0" presStyleCnt="0">
        <dgm:presLayoutVars>
          <dgm:chMax val="3"/>
          <dgm:chPref val="3"/>
          <dgm:bulletEnabled val="1"/>
          <dgm:dir/>
          <dgm:animLvl val="lvl"/>
        </dgm:presLayoutVars>
      </dgm:prSet>
      <dgm:spPr/>
    </dgm:pt>
    <dgm:pt modelId="{8510AB8F-637B-4D9A-BDDF-1C5D1DE6C259}" type="pres">
      <dgm:prSet presAssocID="{8F804EBD-7103-443E-81FC-70880A2B4076}" presName="arc1" presStyleLbl="node1" presStyleIdx="0" presStyleCnt="4"/>
      <dgm:spPr/>
    </dgm:pt>
    <dgm:pt modelId="{ABFA43C5-0BBD-44E9-8E1F-2A739F92A0DC}" type="pres">
      <dgm:prSet presAssocID="{8F804EBD-7103-443E-81FC-70880A2B4076}" presName="arc3" presStyleLbl="node1" presStyleIdx="1" presStyleCnt="4"/>
      <dgm:spPr/>
    </dgm:pt>
    <dgm:pt modelId="{1FBB7F1E-67AB-4B91-AAB8-27E02362FC99}" type="pres">
      <dgm:prSet presAssocID="{8F804EBD-7103-443E-81FC-70880A2B4076}" presName="parentText2" presStyleLbl="revTx" presStyleIdx="0" presStyleCnt="3">
        <dgm:presLayoutVars>
          <dgm:chMax val="4"/>
          <dgm:chPref val="3"/>
          <dgm:bulletEnabled val="1"/>
        </dgm:presLayoutVars>
      </dgm:prSet>
      <dgm:spPr/>
    </dgm:pt>
    <dgm:pt modelId="{51A9F47A-FBA0-494E-AAD9-F52CC93A150C}" type="pres">
      <dgm:prSet presAssocID="{8F804EBD-7103-443E-81FC-70880A2B4076}" presName="arc2" presStyleLbl="node1" presStyleIdx="2" presStyleCnt="4"/>
      <dgm:spPr/>
    </dgm:pt>
    <dgm:pt modelId="{5A2BE44D-9A09-4C29-9C76-B2469793D09D}" type="pres">
      <dgm:prSet presAssocID="{8F804EBD-7103-443E-81FC-70880A2B4076}" presName="arc4" presStyleLbl="node1" presStyleIdx="3" presStyleCnt="4"/>
      <dgm:spPr/>
    </dgm:pt>
    <dgm:pt modelId="{0D273E3B-FFB6-42AD-B977-B1A2CDC21D07}" type="pres">
      <dgm:prSet presAssocID="{8F804EBD-7103-443E-81FC-70880A2B4076}" presName="parentText3" presStyleLbl="revTx" presStyleIdx="1" presStyleCnt="3">
        <dgm:presLayoutVars>
          <dgm:chMax val="1"/>
          <dgm:chPref val="1"/>
          <dgm:bulletEnabled val="1"/>
        </dgm:presLayoutVars>
      </dgm:prSet>
      <dgm:spPr/>
    </dgm:pt>
    <dgm:pt modelId="{C3B6F6BD-4ED4-4C6B-BC25-9329714ED92D}" type="pres">
      <dgm:prSet presAssocID="{8F804EBD-7103-443E-81FC-70880A2B4076}" presName="middleComposite" presStyleCnt="0"/>
      <dgm:spPr/>
    </dgm:pt>
    <dgm:pt modelId="{DC27BA7F-483E-47C0-AD7F-09FE19076B2B}" type="pres">
      <dgm:prSet presAssocID="{CD69F0C9-CE54-4202-8406-C544187C9157}" presName="circ1" presStyleLbl="vennNode1" presStyleIdx="0" presStyleCnt="8"/>
      <dgm:spPr/>
    </dgm:pt>
    <dgm:pt modelId="{3D6B033F-5B80-40E7-AD7B-0E5666A0808F}" type="pres">
      <dgm:prSet presAssocID="{CD69F0C9-CE54-4202-8406-C544187C9157}" presName="circ1Tx" presStyleLbl="revTx" presStyleIdx="1" presStyleCnt="3">
        <dgm:presLayoutVars>
          <dgm:chMax val="0"/>
          <dgm:chPref val="0"/>
        </dgm:presLayoutVars>
      </dgm:prSet>
      <dgm:spPr/>
    </dgm:pt>
    <dgm:pt modelId="{FBB8EF6B-6417-4B62-9556-BFCE61F0518C}" type="pres">
      <dgm:prSet presAssocID="{9EA870F6-F8DC-48F6-96E9-0A7BD892AE0E}" presName="circ2" presStyleLbl="vennNode1" presStyleIdx="1" presStyleCnt="8"/>
      <dgm:spPr/>
    </dgm:pt>
    <dgm:pt modelId="{0ECB68BF-19EC-4080-9AFD-7B2FF270AC3A}" type="pres">
      <dgm:prSet presAssocID="{9EA870F6-F8DC-48F6-96E9-0A7BD892AE0E}" presName="circ2Tx" presStyleLbl="revTx" presStyleIdx="1" presStyleCnt="3">
        <dgm:presLayoutVars>
          <dgm:chMax val="0"/>
          <dgm:chPref val="0"/>
        </dgm:presLayoutVars>
      </dgm:prSet>
      <dgm:spPr/>
    </dgm:pt>
    <dgm:pt modelId="{12052E75-1631-41ED-82CF-F1D0F682ADEA}" type="pres">
      <dgm:prSet presAssocID="{8F804EBD-7103-443E-81FC-70880A2B4076}" presName="leftComposite" presStyleCnt="0"/>
      <dgm:spPr/>
    </dgm:pt>
    <dgm:pt modelId="{56BB3BE5-5A85-4793-963E-97875AA74FEA}" type="pres">
      <dgm:prSet presAssocID="{3F6FE7F8-75D8-47C6-BF45-20B0415E632C}" presName="childText1_1" presStyleLbl="vennNode1" presStyleIdx="2" presStyleCnt="8">
        <dgm:presLayoutVars>
          <dgm:chMax val="0"/>
          <dgm:chPref val="0"/>
        </dgm:presLayoutVars>
      </dgm:prSet>
      <dgm:spPr/>
    </dgm:pt>
    <dgm:pt modelId="{11B9B799-518A-4B70-B839-4FAEA6639822}" type="pres">
      <dgm:prSet presAssocID="{3F6FE7F8-75D8-47C6-BF45-20B0415E632C}" presName="ellipse1" presStyleLbl="vennNode1" presStyleIdx="3" presStyleCnt="8"/>
      <dgm:spPr/>
    </dgm:pt>
    <dgm:pt modelId="{2951511A-A85B-4CAC-86D7-B0184451A3FB}" type="pres">
      <dgm:prSet presAssocID="{3F6FE7F8-75D8-47C6-BF45-20B0415E632C}" presName="ellipse2" presStyleLbl="vennNode1" presStyleIdx="4" presStyleCnt="8"/>
      <dgm:spPr/>
    </dgm:pt>
    <dgm:pt modelId="{3E0E2F5A-390A-4496-8BE4-4666A5667186}" type="pres">
      <dgm:prSet presAssocID="{F7EB7027-043E-48FE-89D4-98CA5C3B3A5B}" presName="childText1_2" presStyleLbl="vennNode1" presStyleIdx="5" presStyleCnt="8">
        <dgm:presLayoutVars>
          <dgm:chMax val="0"/>
          <dgm:chPref val="0"/>
        </dgm:presLayoutVars>
      </dgm:prSet>
      <dgm:spPr/>
    </dgm:pt>
    <dgm:pt modelId="{4BD11AAE-6513-4D30-9AD9-FED5DD1A9FBB}" type="pres">
      <dgm:prSet presAssocID="{F7EB7027-043E-48FE-89D4-98CA5C3B3A5B}" presName="ellipse3" presStyleLbl="vennNode1" presStyleIdx="6" presStyleCnt="8"/>
      <dgm:spPr/>
    </dgm:pt>
    <dgm:pt modelId="{3C2D05EF-0EE7-4836-B06B-15579A13E0BB}" type="pres">
      <dgm:prSet presAssocID="{7963B8FB-7B88-407E-8086-49CF9C629D0B}" presName="childText1_3" presStyleLbl="vennNode1" presStyleIdx="7" presStyleCnt="8">
        <dgm:presLayoutVars>
          <dgm:chMax val="0"/>
          <dgm:chPref val="0"/>
        </dgm:presLayoutVars>
      </dgm:prSet>
      <dgm:spPr/>
    </dgm:pt>
    <dgm:pt modelId="{6A4F1869-1D1C-4315-831F-B230C0D55B22}" type="pres">
      <dgm:prSet presAssocID="{8F804EBD-7103-443E-81FC-70880A2B4076}" presName="rightChild" presStyleLbl="node2" presStyleIdx="0" presStyleCnt="1">
        <dgm:presLayoutVars>
          <dgm:chMax val="0"/>
          <dgm:chPref val="0"/>
        </dgm:presLayoutVars>
      </dgm:prSet>
      <dgm:spPr/>
    </dgm:pt>
    <dgm:pt modelId="{E1DBEECE-A6E4-478B-B2C7-A481C5CD2CEA}" type="pres">
      <dgm:prSet presAssocID="{8F804EBD-7103-443E-81FC-70880A2B4076}" presName="parentText1" presStyleLbl="revTx" presStyleIdx="2" presStyleCnt="3">
        <dgm:presLayoutVars>
          <dgm:chMax val="4"/>
          <dgm:chPref val="3"/>
          <dgm:bulletEnabled val="1"/>
        </dgm:presLayoutVars>
      </dgm:prSet>
      <dgm:spPr/>
    </dgm:pt>
  </dgm:ptLst>
  <dgm:cxnLst>
    <dgm:cxn modelId="{A148E100-40DF-4A68-A0D8-E663BBA12E01}" type="presOf" srcId="{87FD6580-3BE8-463B-AF85-DC7CB28A73C2}" destId="{0D273E3B-FFB6-42AD-B977-B1A2CDC21D07}" srcOrd="0" destOrd="0" presId="urn:microsoft.com/office/officeart/2009/3/layout/PhasedProcess"/>
    <dgm:cxn modelId="{8C34F110-145E-4D9A-88FA-1D6394E6BEA8}" type="presOf" srcId="{CD69F0C9-CE54-4202-8406-C544187C9157}" destId="{DC27BA7F-483E-47C0-AD7F-09FE19076B2B}" srcOrd="0" destOrd="0" presId="urn:microsoft.com/office/officeart/2009/3/layout/PhasedProcess"/>
    <dgm:cxn modelId="{F6F89B16-5F37-4774-8D89-2EB3B25FDFD9}" type="presOf" srcId="{2221E56C-4C01-40CD-8245-9D919DE9C2CB}" destId="{E1DBEECE-A6E4-478B-B2C7-A481C5CD2CEA}" srcOrd="0" destOrd="0" presId="urn:microsoft.com/office/officeart/2009/3/layout/PhasedProcess"/>
    <dgm:cxn modelId="{D57ABE1A-5224-4AD6-A176-C4F424D52801}" srcId="{AF56B149-CC90-4360-A6EF-755288CF108B}" destId="{9EA870F6-F8DC-48F6-96E9-0A7BD892AE0E}" srcOrd="1" destOrd="0" parTransId="{E897E66F-7890-4471-B1A1-6CC562C5CA9A}" sibTransId="{605D21FD-F55D-453D-8966-0C31FE4A7EE5}"/>
    <dgm:cxn modelId="{F01EBE20-896A-45DF-8551-DFFE3DA54A71}" type="presOf" srcId="{CD69F0C9-CE54-4202-8406-C544187C9157}" destId="{3D6B033F-5B80-40E7-AD7B-0E5666A0808F}" srcOrd="1" destOrd="0" presId="urn:microsoft.com/office/officeart/2009/3/layout/PhasedProcess"/>
    <dgm:cxn modelId="{3F384B36-7A32-4348-824A-6B5D8FE3B579}" srcId="{AF56B149-CC90-4360-A6EF-755288CF108B}" destId="{CD69F0C9-CE54-4202-8406-C544187C9157}" srcOrd="0" destOrd="0" parTransId="{D6C7B746-9AD0-4D93-BCBD-F1C269195F34}" sibTransId="{B268C197-9D45-49D0-8514-7EDAFE343191}"/>
    <dgm:cxn modelId="{9316A840-7E87-45A9-A87C-4148B23095F0}" srcId="{2221E56C-4C01-40CD-8245-9D919DE9C2CB}" destId="{3F6FE7F8-75D8-47C6-BF45-20B0415E632C}" srcOrd="0" destOrd="0" parTransId="{881B3A39-D33D-4769-859D-6AB43B1B5230}" sibTransId="{BD2DDCC2-4A5A-4064-9845-975162038197}"/>
    <dgm:cxn modelId="{07C4C165-F668-4EAF-8E15-149EA4B2DBBC}" srcId="{2221E56C-4C01-40CD-8245-9D919DE9C2CB}" destId="{7963B8FB-7B88-407E-8086-49CF9C629D0B}" srcOrd="2" destOrd="0" parTransId="{1F8C1CBF-3F8C-4D47-B529-48C984D9B403}" sibTransId="{811231B6-EBBB-4F3F-B35E-75F6726E87F6}"/>
    <dgm:cxn modelId="{D60A324B-8457-478B-8D35-DC419DCB2BFD}" srcId="{8F804EBD-7103-443E-81FC-70880A2B4076}" destId="{2221E56C-4C01-40CD-8245-9D919DE9C2CB}" srcOrd="0" destOrd="0" parTransId="{AC8D7E62-2186-4874-97DD-459B1F2E6F8E}" sibTransId="{F2F1EC4B-DA26-411B-B07F-9F704E1B3509}"/>
    <dgm:cxn modelId="{CD9C4D74-EF3A-4211-B42B-B27F70373541}" type="presOf" srcId="{AF56B149-CC90-4360-A6EF-755288CF108B}" destId="{1FBB7F1E-67AB-4B91-AAB8-27E02362FC99}" srcOrd="0" destOrd="0" presId="urn:microsoft.com/office/officeart/2009/3/layout/PhasedProcess"/>
    <dgm:cxn modelId="{BD904A84-C16B-4312-88B5-C82095A032E2}" srcId="{8F804EBD-7103-443E-81FC-70880A2B4076}" destId="{87FD6580-3BE8-463B-AF85-DC7CB28A73C2}" srcOrd="2" destOrd="0" parTransId="{CF6CF987-70CF-490B-89F2-A0E5D97C38BE}" sibTransId="{125C3B3F-89CE-4B8C-9B34-43406663F962}"/>
    <dgm:cxn modelId="{2F70A5AC-F186-4CAC-BBC4-989FADE09E9B}" srcId="{8F804EBD-7103-443E-81FC-70880A2B4076}" destId="{AF56B149-CC90-4360-A6EF-755288CF108B}" srcOrd="1" destOrd="0" parTransId="{0C56E672-D927-473B-972E-66A4F0F32289}" sibTransId="{D4EA5ABF-9241-4A56-B222-0C18817B4136}"/>
    <dgm:cxn modelId="{C5ACACB0-A9C9-49FA-87EA-8A500E16DD6B}" srcId="{2221E56C-4C01-40CD-8245-9D919DE9C2CB}" destId="{F7EB7027-043E-48FE-89D4-98CA5C3B3A5B}" srcOrd="1" destOrd="0" parTransId="{393472F7-EA27-454D-AE08-90693E9E9CEE}" sibTransId="{C32D4376-9FC5-4C06-9CAC-6D9BBC3F5CAB}"/>
    <dgm:cxn modelId="{32130EBA-8A96-492E-B496-BC6C8947A200}" type="presOf" srcId="{CCAC1A6D-00FC-4B46-95E2-F72962D59BE6}" destId="{6A4F1869-1D1C-4315-831F-B230C0D55B22}" srcOrd="0" destOrd="0" presId="urn:microsoft.com/office/officeart/2009/3/layout/PhasedProcess"/>
    <dgm:cxn modelId="{479CCCC2-B961-4A28-9F8E-3039EFA8CEAC}" type="presOf" srcId="{3F6FE7F8-75D8-47C6-BF45-20B0415E632C}" destId="{56BB3BE5-5A85-4793-963E-97875AA74FEA}" srcOrd="0" destOrd="0" presId="urn:microsoft.com/office/officeart/2009/3/layout/PhasedProcess"/>
    <dgm:cxn modelId="{B06973CC-BB96-407D-A4C6-C9D15DE730AA}" srcId="{87FD6580-3BE8-463B-AF85-DC7CB28A73C2}" destId="{CCAC1A6D-00FC-4B46-95E2-F72962D59BE6}" srcOrd="0" destOrd="0" parTransId="{7A24064F-9AFE-469F-8779-DE18A15FB007}" sibTransId="{772D3841-F733-4C13-8975-FDE5A20BC081}"/>
    <dgm:cxn modelId="{FF50D2CD-68B7-45EB-986A-969874F8E001}" type="presOf" srcId="{8F804EBD-7103-443E-81FC-70880A2B4076}" destId="{EE01A324-20CF-466B-9B48-A11F7016067D}" srcOrd="0" destOrd="0" presId="urn:microsoft.com/office/officeart/2009/3/layout/PhasedProcess"/>
    <dgm:cxn modelId="{138D3CE1-B673-4EF9-9218-F9434B5925E2}" type="presOf" srcId="{9EA870F6-F8DC-48F6-96E9-0A7BD892AE0E}" destId="{FBB8EF6B-6417-4B62-9556-BFCE61F0518C}" srcOrd="0" destOrd="0" presId="urn:microsoft.com/office/officeart/2009/3/layout/PhasedProcess"/>
    <dgm:cxn modelId="{EAA15BE3-68DE-4693-9629-E1AE3D7A4AEC}" type="presOf" srcId="{F7EB7027-043E-48FE-89D4-98CA5C3B3A5B}" destId="{3E0E2F5A-390A-4496-8BE4-4666A5667186}" srcOrd="0" destOrd="0" presId="urn:microsoft.com/office/officeart/2009/3/layout/PhasedProcess"/>
    <dgm:cxn modelId="{7155F7E4-3AC0-4021-9FA9-E7DD4ED82C5A}" type="presOf" srcId="{9EA870F6-F8DC-48F6-96E9-0A7BD892AE0E}" destId="{0ECB68BF-19EC-4080-9AFD-7B2FF270AC3A}" srcOrd="1" destOrd="0" presId="urn:microsoft.com/office/officeart/2009/3/layout/PhasedProcess"/>
    <dgm:cxn modelId="{BD7CBDE9-32B7-48D5-9E35-1C3F37C830BF}" type="presOf" srcId="{7963B8FB-7B88-407E-8086-49CF9C629D0B}" destId="{3C2D05EF-0EE7-4836-B06B-15579A13E0BB}" srcOrd="0" destOrd="0" presId="urn:microsoft.com/office/officeart/2009/3/layout/PhasedProcess"/>
    <dgm:cxn modelId="{C561A6BC-A2E3-4CD1-8D2C-D78A7FA2872B}" type="presParOf" srcId="{EE01A324-20CF-466B-9B48-A11F7016067D}" destId="{8510AB8F-637B-4D9A-BDDF-1C5D1DE6C259}" srcOrd="0" destOrd="0" presId="urn:microsoft.com/office/officeart/2009/3/layout/PhasedProcess"/>
    <dgm:cxn modelId="{6876206C-23A0-4F76-AC81-7E4B517E81D3}" type="presParOf" srcId="{EE01A324-20CF-466B-9B48-A11F7016067D}" destId="{ABFA43C5-0BBD-44E9-8E1F-2A739F92A0DC}" srcOrd="1" destOrd="0" presId="urn:microsoft.com/office/officeart/2009/3/layout/PhasedProcess"/>
    <dgm:cxn modelId="{26C21824-84F8-4340-899F-1C4081B85FEB}" type="presParOf" srcId="{EE01A324-20CF-466B-9B48-A11F7016067D}" destId="{1FBB7F1E-67AB-4B91-AAB8-27E02362FC99}" srcOrd="2" destOrd="0" presId="urn:microsoft.com/office/officeart/2009/3/layout/PhasedProcess"/>
    <dgm:cxn modelId="{9912C96A-7D75-4041-81A3-63CD878F2BE9}" type="presParOf" srcId="{EE01A324-20CF-466B-9B48-A11F7016067D}" destId="{51A9F47A-FBA0-494E-AAD9-F52CC93A150C}" srcOrd="3" destOrd="0" presId="urn:microsoft.com/office/officeart/2009/3/layout/PhasedProcess"/>
    <dgm:cxn modelId="{CA208284-1642-41B2-9807-08A769C7AEAF}" type="presParOf" srcId="{EE01A324-20CF-466B-9B48-A11F7016067D}" destId="{5A2BE44D-9A09-4C29-9C76-B2469793D09D}" srcOrd="4" destOrd="0" presId="urn:microsoft.com/office/officeart/2009/3/layout/PhasedProcess"/>
    <dgm:cxn modelId="{4B8DB0F9-D458-499B-854A-6DF6A883C94B}" type="presParOf" srcId="{EE01A324-20CF-466B-9B48-A11F7016067D}" destId="{0D273E3B-FFB6-42AD-B977-B1A2CDC21D07}" srcOrd="5" destOrd="0" presId="urn:microsoft.com/office/officeart/2009/3/layout/PhasedProcess"/>
    <dgm:cxn modelId="{C9B95A96-230B-410F-8B78-528E4E8F1B4D}" type="presParOf" srcId="{EE01A324-20CF-466B-9B48-A11F7016067D}" destId="{C3B6F6BD-4ED4-4C6B-BC25-9329714ED92D}" srcOrd="6" destOrd="0" presId="urn:microsoft.com/office/officeart/2009/3/layout/PhasedProcess"/>
    <dgm:cxn modelId="{07D793F3-3E95-4187-B5A0-7918AFFBD4E3}" type="presParOf" srcId="{C3B6F6BD-4ED4-4C6B-BC25-9329714ED92D}" destId="{DC27BA7F-483E-47C0-AD7F-09FE19076B2B}" srcOrd="0" destOrd="0" presId="urn:microsoft.com/office/officeart/2009/3/layout/PhasedProcess"/>
    <dgm:cxn modelId="{01D4CA6F-5506-413E-85B5-3C78E4226DD5}" type="presParOf" srcId="{C3B6F6BD-4ED4-4C6B-BC25-9329714ED92D}" destId="{3D6B033F-5B80-40E7-AD7B-0E5666A0808F}" srcOrd="1" destOrd="0" presId="urn:microsoft.com/office/officeart/2009/3/layout/PhasedProcess"/>
    <dgm:cxn modelId="{B03D395F-732B-428E-A0A0-6838AAD929B8}" type="presParOf" srcId="{C3B6F6BD-4ED4-4C6B-BC25-9329714ED92D}" destId="{FBB8EF6B-6417-4B62-9556-BFCE61F0518C}" srcOrd="2" destOrd="0" presId="urn:microsoft.com/office/officeart/2009/3/layout/PhasedProcess"/>
    <dgm:cxn modelId="{085D3178-947A-49C6-AB37-F24F790D0074}" type="presParOf" srcId="{C3B6F6BD-4ED4-4C6B-BC25-9329714ED92D}" destId="{0ECB68BF-19EC-4080-9AFD-7B2FF270AC3A}" srcOrd="3" destOrd="0" presId="urn:microsoft.com/office/officeart/2009/3/layout/PhasedProcess"/>
    <dgm:cxn modelId="{53F724EF-8CFA-497E-B236-642BB2081BFC}" type="presParOf" srcId="{EE01A324-20CF-466B-9B48-A11F7016067D}" destId="{12052E75-1631-41ED-82CF-F1D0F682ADEA}" srcOrd="7" destOrd="0" presId="urn:microsoft.com/office/officeart/2009/3/layout/PhasedProcess"/>
    <dgm:cxn modelId="{11C5045E-4ABE-4E0A-86B9-ACF03177F4E9}" type="presParOf" srcId="{12052E75-1631-41ED-82CF-F1D0F682ADEA}" destId="{56BB3BE5-5A85-4793-963E-97875AA74FEA}" srcOrd="0" destOrd="0" presId="urn:microsoft.com/office/officeart/2009/3/layout/PhasedProcess"/>
    <dgm:cxn modelId="{31FFFCD1-055C-4F43-8BE4-17AD7CC6AFAE}" type="presParOf" srcId="{12052E75-1631-41ED-82CF-F1D0F682ADEA}" destId="{11B9B799-518A-4B70-B839-4FAEA6639822}" srcOrd="1" destOrd="0" presId="urn:microsoft.com/office/officeart/2009/3/layout/PhasedProcess"/>
    <dgm:cxn modelId="{043E4DA0-CEED-408D-ABDC-AC409DA0059A}" type="presParOf" srcId="{12052E75-1631-41ED-82CF-F1D0F682ADEA}" destId="{2951511A-A85B-4CAC-86D7-B0184451A3FB}" srcOrd="2" destOrd="0" presId="urn:microsoft.com/office/officeart/2009/3/layout/PhasedProcess"/>
    <dgm:cxn modelId="{A30E4130-74CC-4C89-B6B1-2EA8EEBCC006}" type="presParOf" srcId="{12052E75-1631-41ED-82CF-F1D0F682ADEA}" destId="{3E0E2F5A-390A-4496-8BE4-4666A5667186}" srcOrd="3" destOrd="0" presId="urn:microsoft.com/office/officeart/2009/3/layout/PhasedProcess"/>
    <dgm:cxn modelId="{B37FF3FE-1201-4F8F-996E-994E1E671800}" type="presParOf" srcId="{12052E75-1631-41ED-82CF-F1D0F682ADEA}" destId="{4BD11AAE-6513-4D30-9AD9-FED5DD1A9FBB}" srcOrd="4" destOrd="0" presId="urn:microsoft.com/office/officeart/2009/3/layout/PhasedProcess"/>
    <dgm:cxn modelId="{BFC05A60-1CDA-422A-BB28-DE1986A2CBAB}" type="presParOf" srcId="{12052E75-1631-41ED-82CF-F1D0F682ADEA}" destId="{3C2D05EF-0EE7-4836-B06B-15579A13E0BB}" srcOrd="5" destOrd="0" presId="urn:microsoft.com/office/officeart/2009/3/layout/PhasedProcess"/>
    <dgm:cxn modelId="{327DEA19-2575-488A-8F75-586CB3F57A72}" type="presParOf" srcId="{EE01A324-20CF-466B-9B48-A11F7016067D}" destId="{6A4F1869-1D1C-4315-831F-B230C0D55B22}" srcOrd="8" destOrd="0" presId="urn:microsoft.com/office/officeart/2009/3/layout/PhasedProcess"/>
    <dgm:cxn modelId="{7E117560-F416-478D-8CED-4A5C5A8FB0E8}" type="presParOf" srcId="{EE01A324-20CF-466B-9B48-A11F7016067D}" destId="{E1DBEECE-A6E4-478B-B2C7-A481C5CD2CEA}" srcOrd="9" destOrd="0" presId="urn:microsoft.com/office/officeart/2009/3/layout/Phased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87FBB8-66ED-4DC9-8861-CDB8FED08D44}" type="doc">
      <dgm:prSet loTypeId="urn:microsoft.com/office/officeart/2008/layout/BendingPictureBlocks" loCatId="picture" qsTypeId="urn:microsoft.com/office/officeart/2005/8/quickstyle/simple1" qsCatId="simple" csTypeId="urn:microsoft.com/office/officeart/2005/8/colors/accent0_1" csCatId="mainScheme" phldr="1"/>
      <dgm:spPr/>
      <dgm:t>
        <a:bodyPr/>
        <a:lstStyle/>
        <a:p>
          <a:endParaRPr lang="it-IT"/>
        </a:p>
      </dgm:t>
    </dgm:pt>
    <dgm:pt modelId="{6D69B275-0E8E-47C4-8FA9-857068D1D188}" type="pres">
      <dgm:prSet presAssocID="{8887FBB8-66ED-4DC9-8861-CDB8FED08D44}" presName="Name0" presStyleCnt="0">
        <dgm:presLayoutVars>
          <dgm:dir/>
          <dgm:resizeHandles/>
        </dgm:presLayoutVars>
      </dgm:prSet>
      <dgm:spPr/>
    </dgm:pt>
  </dgm:ptLst>
  <dgm:cxnLst>
    <dgm:cxn modelId="{DB6AA49A-1A79-4989-AF8E-B511A3C58D92}" type="presOf" srcId="{8887FBB8-66ED-4DC9-8861-CDB8FED08D44}" destId="{6D69B275-0E8E-47C4-8FA9-857068D1D188}" srcOrd="0"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87FBB8-66ED-4DC9-8861-CDB8FED08D44}" type="doc">
      <dgm:prSet loTypeId="urn:microsoft.com/office/officeart/2008/layout/BendingPictureBlocks" loCatId="picture" qsTypeId="urn:microsoft.com/office/officeart/2005/8/quickstyle/simple1" qsCatId="simple" csTypeId="urn:microsoft.com/office/officeart/2005/8/colors/accent1_1" csCatId="accent1" phldr="1"/>
      <dgm:spPr/>
      <dgm:t>
        <a:bodyPr/>
        <a:lstStyle/>
        <a:p>
          <a:endParaRPr lang="it-IT"/>
        </a:p>
      </dgm:t>
    </dgm:pt>
    <dgm:pt modelId="{CD2C197E-8D11-4BD7-8B5F-ADA486BACB7B}">
      <dgm:prSet phldrT="[Testo]" phldr="0" custT="1"/>
      <dgm:spPr/>
      <dgm:t>
        <a:bodyPr/>
        <a:lstStyle/>
        <a:p>
          <a:r>
            <a:rPr lang="it-IT" sz="1050" b="1" cap="small" baseline="0" dirty="0" err="1">
              <a:solidFill>
                <a:schemeClr val="accent1">
                  <a:lumMod val="50000"/>
                </a:schemeClr>
              </a:solidFill>
            </a:rPr>
            <a:t>Diagnosis</a:t>
          </a:r>
          <a:endParaRPr lang="it-IT" sz="1000" b="1" cap="small" baseline="0" dirty="0">
            <a:solidFill>
              <a:schemeClr val="accent1">
                <a:lumMod val="50000"/>
              </a:schemeClr>
            </a:solidFill>
          </a:endParaRPr>
        </a:p>
      </dgm:t>
    </dgm:pt>
    <dgm:pt modelId="{C6F5ABAD-4E98-4335-9047-F30C5DEC1186}" type="parTrans" cxnId="{235B9B43-10B9-4B83-BF20-6370F095A83A}">
      <dgm:prSet/>
      <dgm:spPr/>
      <dgm:t>
        <a:bodyPr/>
        <a:lstStyle/>
        <a:p>
          <a:endParaRPr lang="it-IT" sz="1400" b="1" cap="small" baseline="0"/>
        </a:p>
      </dgm:t>
    </dgm:pt>
    <dgm:pt modelId="{FBA90C3C-DAA7-46F1-8924-80799A015BA5}" type="sibTrans" cxnId="{235B9B43-10B9-4B83-BF20-6370F095A83A}">
      <dgm:prSet/>
      <dgm:spPr/>
      <dgm:t>
        <a:bodyPr/>
        <a:lstStyle/>
        <a:p>
          <a:endParaRPr lang="it-IT" sz="1400" b="1" cap="small" baseline="0"/>
        </a:p>
      </dgm:t>
    </dgm:pt>
    <dgm:pt modelId="{6D69B275-0E8E-47C4-8FA9-857068D1D188}" type="pres">
      <dgm:prSet presAssocID="{8887FBB8-66ED-4DC9-8861-CDB8FED08D44}" presName="Name0" presStyleCnt="0">
        <dgm:presLayoutVars>
          <dgm:dir/>
          <dgm:resizeHandles/>
        </dgm:presLayoutVars>
      </dgm:prSet>
      <dgm:spPr/>
    </dgm:pt>
    <dgm:pt modelId="{AF419FCA-A6C2-43C7-BDF5-DF26E3E9E7E8}" type="pres">
      <dgm:prSet presAssocID="{CD2C197E-8D11-4BD7-8B5F-ADA486BACB7B}" presName="composite" presStyleCnt="0"/>
      <dgm:spPr/>
    </dgm:pt>
    <dgm:pt modelId="{B71DB03D-823C-4265-A186-F762B70CAB14}" type="pres">
      <dgm:prSet presAssocID="{CD2C197E-8D11-4BD7-8B5F-ADA486BACB7B}" presName="rect1" presStyleLbl="bgImgPlace1" presStyleIdx="0" presStyleCnt="1"/>
      <dgm:spPr>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dgm:spPr>
      <dgm:extLst>
        <a:ext uri="{E40237B7-FDA0-4F09-8148-C483321AD2D9}">
          <dgm14:cNvPr xmlns:dgm14="http://schemas.microsoft.com/office/drawing/2010/diagram" id="0" name="" descr="Elenco di controllo con riempimento a tinta unita"/>
        </a:ext>
      </dgm:extLst>
    </dgm:pt>
    <dgm:pt modelId="{3A912750-363A-4397-9F68-624EE89A586D}" type="pres">
      <dgm:prSet presAssocID="{CD2C197E-8D11-4BD7-8B5F-ADA486BACB7B}" presName="rect2" presStyleLbl="node1" presStyleIdx="0" presStyleCnt="1">
        <dgm:presLayoutVars>
          <dgm:bulletEnabled val="1"/>
        </dgm:presLayoutVars>
      </dgm:prSet>
      <dgm:spPr/>
    </dgm:pt>
  </dgm:ptLst>
  <dgm:cxnLst>
    <dgm:cxn modelId="{235B9B43-10B9-4B83-BF20-6370F095A83A}" srcId="{8887FBB8-66ED-4DC9-8861-CDB8FED08D44}" destId="{CD2C197E-8D11-4BD7-8B5F-ADA486BACB7B}" srcOrd="0" destOrd="0" parTransId="{C6F5ABAD-4E98-4335-9047-F30C5DEC1186}" sibTransId="{FBA90C3C-DAA7-46F1-8924-80799A015BA5}"/>
    <dgm:cxn modelId="{6C27E04E-AB18-46D0-9D67-5BE6CFE4C43A}" type="presOf" srcId="{CD2C197E-8D11-4BD7-8B5F-ADA486BACB7B}" destId="{3A912750-363A-4397-9F68-624EE89A586D}" srcOrd="0" destOrd="0" presId="urn:microsoft.com/office/officeart/2008/layout/BendingPictureBlocks"/>
    <dgm:cxn modelId="{DB6AA49A-1A79-4989-AF8E-B511A3C58D92}" type="presOf" srcId="{8887FBB8-66ED-4DC9-8861-CDB8FED08D44}" destId="{6D69B275-0E8E-47C4-8FA9-857068D1D188}" srcOrd="0" destOrd="0" presId="urn:microsoft.com/office/officeart/2008/layout/BendingPictureBlocks"/>
    <dgm:cxn modelId="{56374CC3-176B-4312-9C7F-06D1CF3CFAF8}" type="presParOf" srcId="{6D69B275-0E8E-47C4-8FA9-857068D1D188}" destId="{AF419FCA-A6C2-43C7-BDF5-DF26E3E9E7E8}" srcOrd="0" destOrd="0" presId="urn:microsoft.com/office/officeart/2008/layout/BendingPictureBlocks"/>
    <dgm:cxn modelId="{637FF3EC-29BD-452C-A05F-631DC6E7BAF4}" type="presParOf" srcId="{AF419FCA-A6C2-43C7-BDF5-DF26E3E9E7E8}" destId="{B71DB03D-823C-4265-A186-F762B70CAB14}" srcOrd="0" destOrd="0" presId="urn:microsoft.com/office/officeart/2008/layout/BendingPictureBlocks"/>
    <dgm:cxn modelId="{D16B727A-1F26-44B0-848F-3986D01677D8}" type="presParOf" srcId="{AF419FCA-A6C2-43C7-BDF5-DF26E3E9E7E8}" destId="{3A912750-363A-4397-9F68-624EE89A586D}"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87FBB8-66ED-4DC9-8861-CDB8FED08D44}" type="doc">
      <dgm:prSet loTypeId="urn:microsoft.com/office/officeart/2008/layout/BendingPictureBlocks" loCatId="picture" qsTypeId="urn:microsoft.com/office/officeart/2005/8/quickstyle/simple1" qsCatId="simple" csTypeId="urn:microsoft.com/office/officeart/2005/8/colors/accent1_1" csCatId="accent1" phldr="1"/>
      <dgm:spPr/>
      <dgm:t>
        <a:bodyPr/>
        <a:lstStyle/>
        <a:p>
          <a:endParaRPr lang="it-IT"/>
        </a:p>
      </dgm:t>
    </dgm:pt>
    <dgm:pt modelId="{CD2C197E-8D11-4BD7-8B5F-ADA486BACB7B}">
      <dgm:prSet phldrT="[Testo]" phldr="0" custT="1"/>
      <dgm:spPr/>
      <dgm:t>
        <a:bodyPr/>
        <a:lstStyle/>
        <a:p>
          <a:r>
            <a:rPr lang="it-IT" sz="1200" b="1" cap="small" baseline="0" dirty="0">
              <a:solidFill>
                <a:schemeClr val="accent1">
                  <a:lumMod val="50000"/>
                </a:schemeClr>
              </a:solidFill>
            </a:rPr>
            <a:t>Hospital setting</a:t>
          </a:r>
        </a:p>
      </dgm:t>
    </dgm:pt>
    <dgm:pt modelId="{C6F5ABAD-4E98-4335-9047-F30C5DEC1186}" type="parTrans" cxnId="{235B9B43-10B9-4B83-BF20-6370F095A83A}">
      <dgm:prSet/>
      <dgm:spPr/>
      <dgm:t>
        <a:bodyPr/>
        <a:lstStyle/>
        <a:p>
          <a:endParaRPr lang="it-IT" sz="1400" b="1" cap="small" baseline="0"/>
        </a:p>
      </dgm:t>
    </dgm:pt>
    <dgm:pt modelId="{FBA90C3C-DAA7-46F1-8924-80799A015BA5}" type="sibTrans" cxnId="{235B9B43-10B9-4B83-BF20-6370F095A83A}">
      <dgm:prSet/>
      <dgm:spPr/>
      <dgm:t>
        <a:bodyPr/>
        <a:lstStyle/>
        <a:p>
          <a:endParaRPr lang="it-IT" sz="1400" b="1" cap="small" baseline="0"/>
        </a:p>
      </dgm:t>
    </dgm:pt>
    <dgm:pt modelId="{6D69B275-0E8E-47C4-8FA9-857068D1D188}" type="pres">
      <dgm:prSet presAssocID="{8887FBB8-66ED-4DC9-8861-CDB8FED08D44}" presName="Name0" presStyleCnt="0">
        <dgm:presLayoutVars>
          <dgm:dir/>
          <dgm:resizeHandles/>
        </dgm:presLayoutVars>
      </dgm:prSet>
      <dgm:spPr/>
    </dgm:pt>
    <dgm:pt modelId="{AF419FCA-A6C2-43C7-BDF5-DF26E3E9E7E8}" type="pres">
      <dgm:prSet presAssocID="{CD2C197E-8D11-4BD7-8B5F-ADA486BACB7B}" presName="composite" presStyleCnt="0"/>
      <dgm:spPr/>
    </dgm:pt>
    <dgm:pt modelId="{B71DB03D-823C-4265-A186-F762B70CAB14}" type="pres">
      <dgm:prSet presAssocID="{CD2C197E-8D11-4BD7-8B5F-ADA486BACB7B}" presName="rect1" presStyleLbl="bgImgPlace1" presStyleIdx="0" presStyleCnt="1"/>
      <dgm:spPr>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dgm:spPr>
      <dgm:extLst>
        <a:ext uri="{E40237B7-FDA0-4F09-8148-C483321AD2D9}">
          <dgm14:cNvPr xmlns:dgm14="http://schemas.microsoft.com/office/drawing/2010/diagram" id="0" name="" descr="Medico con riempimento a tinta unita"/>
        </a:ext>
      </dgm:extLst>
    </dgm:pt>
    <dgm:pt modelId="{3A912750-363A-4397-9F68-624EE89A586D}" type="pres">
      <dgm:prSet presAssocID="{CD2C197E-8D11-4BD7-8B5F-ADA486BACB7B}" presName="rect2" presStyleLbl="node1" presStyleIdx="0" presStyleCnt="1">
        <dgm:presLayoutVars>
          <dgm:bulletEnabled val="1"/>
        </dgm:presLayoutVars>
      </dgm:prSet>
      <dgm:spPr/>
    </dgm:pt>
  </dgm:ptLst>
  <dgm:cxnLst>
    <dgm:cxn modelId="{235B9B43-10B9-4B83-BF20-6370F095A83A}" srcId="{8887FBB8-66ED-4DC9-8861-CDB8FED08D44}" destId="{CD2C197E-8D11-4BD7-8B5F-ADA486BACB7B}" srcOrd="0" destOrd="0" parTransId="{C6F5ABAD-4E98-4335-9047-F30C5DEC1186}" sibTransId="{FBA90C3C-DAA7-46F1-8924-80799A015BA5}"/>
    <dgm:cxn modelId="{6C27E04E-AB18-46D0-9D67-5BE6CFE4C43A}" type="presOf" srcId="{CD2C197E-8D11-4BD7-8B5F-ADA486BACB7B}" destId="{3A912750-363A-4397-9F68-624EE89A586D}" srcOrd="0" destOrd="0" presId="urn:microsoft.com/office/officeart/2008/layout/BendingPictureBlocks"/>
    <dgm:cxn modelId="{DB6AA49A-1A79-4989-AF8E-B511A3C58D92}" type="presOf" srcId="{8887FBB8-66ED-4DC9-8861-CDB8FED08D44}" destId="{6D69B275-0E8E-47C4-8FA9-857068D1D188}" srcOrd="0" destOrd="0" presId="urn:microsoft.com/office/officeart/2008/layout/BendingPictureBlocks"/>
    <dgm:cxn modelId="{56374CC3-176B-4312-9C7F-06D1CF3CFAF8}" type="presParOf" srcId="{6D69B275-0E8E-47C4-8FA9-857068D1D188}" destId="{AF419FCA-A6C2-43C7-BDF5-DF26E3E9E7E8}" srcOrd="0" destOrd="0" presId="urn:microsoft.com/office/officeart/2008/layout/BendingPictureBlocks"/>
    <dgm:cxn modelId="{637FF3EC-29BD-452C-A05F-631DC6E7BAF4}" type="presParOf" srcId="{AF419FCA-A6C2-43C7-BDF5-DF26E3E9E7E8}" destId="{B71DB03D-823C-4265-A186-F762B70CAB14}" srcOrd="0" destOrd="0" presId="urn:microsoft.com/office/officeart/2008/layout/BendingPictureBlocks"/>
    <dgm:cxn modelId="{D16B727A-1F26-44B0-848F-3986D01677D8}" type="presParOf" srcId="{AF419FCA-A6C2-43C7-BDF5-DF26E3E9E7E8}" destId="{3A912750-363A-4397-9F68-624EE89A586D}"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87FBB8-66ED-4DC9-8861-CDB8FED08D44}" type="doc">
      <dgm:prSet loTypeId="urn:microsoft.com/office/officeart/2008/layout/BendingPictureBlocks" loCatId="picture" qsTypeId="urn:microsoft.com/office/officeart/2005/8/quickstyle/simple1" qsCatId="simple" csTypeId="urn:microsoft.com/office/officeart/2005/8/colors/accent1_1" csCatId="accent1" phldr="1"/>
      <dgm:spPr/>
      <dgm:t>
        <a:bodyPr/>
        <a:lstStyle/>
        <a:p>
          <a:endParaRPr lang="it-IT"/>
        </a:p>
      </dgm:t>
    </dgm:pt>
    <dgm:pt modelId="{CD2C197E-8D11-4BD7-8B5F-ADA486BACB7B}">
      <dgm:prSet phldrT="[Testo]" phldr="0" custT="1"/>
      <dgm:spPr/>
      <dgm:t>
        <a:bodyPr/>
        <a:lstStyle/>
        <a:p>
          <a:r>
            <a:rPr lang="it-IT" sz="1050" b="1" cap="small" baseline="0" dirty="0" err="1">
              <a:solidFill>
                <a:schemeClr val="accent1">
                  <a:lumMod val="50000"/>
                </a:schemeClr>
              </a:solidFill>
            </a:rPr>
            <a:t>Diagnosis</a:t>
          </a:r>
          <a:endParaRPr lang="it-IT" sz="1000" b="1" cap="small" baseline="0" dirty="0">
            <a:solidFill>
              <a:schemeClr val="accent1">
                <a:lumMod val="50000"/>
              </a:schemeClr>
            </a:solidFill>
          </a:endParaRPr>
        </a:p>
      </dgm:t>
    </dgm:pt>
    <dgm:pt modelId="{C6F5ABAD-4E98-4335-9047-F30C5DEC1186}" type="parTrans" cxnId="{235B9B43-10B9-4B83-BF20-6370F095A83A}">
      <dgm:prSet/>
      <dgm:spPr/>
      <dgm:t>
        <a:bodyPr/>
        <a:lstStyle/>
        <a:p>
          <a:endParaRPr lang="it-IT" sz="1400" b="1" cap="small" baseline="0"/>
        </a:p>
      </dgm:t>
    </dgm:pt>
    <dgm:pt modelId="{FBA90C3C-DAA7-46F1-8924-80799A015BA5}" type="sibTrans" cxnId="{235B9B43-10B9-4B83-BF20-6370F095A83A}">
      <dgm:prSet/>
      <dgm:spPr/>
      <dgm:t>
        <a:bodyPr/>
        <a:lstStyle/>
        <a:p>
          <a:endParaRPr lang="it-IT" sz="1400" b="1" cap="small" baseline="0"/>
        </a:p>
      </dgm:t>
    </dgm:pt>
    <dgm:pt modelId="{6D69B275-0E8E-47C4-8FA9-857068D1D188}" type="pres">
      <dgm:prSet presAssocID="{8887FBB8-66ED-4DC9-8861-CDB8FED08D44}" presName="Name0" presStyleCnt="0">
        <dgm:presLayoutVars>
          <dgm:dir/>
          <dgm:resizeHandles/>
        </dgm:presLayoutVars>
      </dgm:prSet>
      <dgm:spPr/>
    </dgm:pt>
    <dgm:pt modelId="{AF419FCA-A6C2-43C7-BDF5-DF26E3E9E7E8}" type="pres">
      <dgm:prSet presAssocID="{CD2C197E-8D11-4BD7-8B5F-ADA486BACB7B}" presName="composite" presStyleCnt="0"/>
      <dgm:spPr/>
    </dgm:pt>
    <dgm:pt modelId="{B71DB03D-823C-4265-A186-F762B70CAB14}" type="pres">
      <dgm:prSet presAssocID="{CD2C197E-8D11-4BD7-8B5F-ADA486BACB7B}" presName="rect1" presStyleLbl="bgImgPlace1" presStyleIdx="0" presStyleCnt="1"/>
      <dgm:spPr>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dgm:spPr>
      <dgm:extLst>
        <a:ext uri="{E40237B7-FDA0-4F09-8148-C483321AD2D9}">
          <dgm14:cNvPr xmlns:dgm14="http://schemas.microsoft.com/office/drawing/2010/diagram" id="0" name="" descr="Elenco di controllo con riempimento a tinta unita"/>
        </a:ext>
      </dgm:extLst>
    </dgm:pt>
    <dgm:pt modelId="{3A912750-363A-4397-9F68-624EE89A586D}" type="pres">
      <dgm:prSet presAssocID="{CD2C197E-8D11-4BD7-8B5F-ADA486BACB7B}" presName="rect2" presStyleLbl="node1" presStyleIdx="0" presStyleCnt="1">
        <dgm:presLayoutVars>
          <dgm:bulletEnabled val="1"/>
        </dgm:presLayoutVars>
      </dgm:prSet>
      <dgm:spPr/>
    </dgm:pt>
  </dgm:ptLst>
  <dgm:cxnLst>
    <dgm:cxn modelId="{235B9B43-10B9-4B83-BF20-6370F095A83A}" srcId="{8887FBB8-66ED-4DC9-8861-CDB8FED08D44}" destId="{CD2C197E-8D11-4BD7-8B5F-ADA486BACB7B}" srcOrd="0" destOrd="0" parTransId="{C6F5ABAD-4E98-4335-9047-F30C5DEC1186}" sibTransId="{FBA90C3C-DAA7-46F1-8924-80799A015BA5}"/>
    <dgm:cxn modelId="{6C27E04E-AB18-46D0-9D67-5BE6CFE4C43A}" type="presOf" srcId="{CD2C197E-8D11-4BD7-8B5F-ADA486BACB7B}" destId="{3A912750-363A-4397-9F68-624EE89A586D}" srcOrd="0" destOrd="0" presId="urn:microsoft.com/office/officeart/2008/layout/BendingPictureBlocks"/>
    <dgm:cxn modelId="{DB6AA49A-1A79-4989-AF8E-B511A3C58D92}" type="presOf" srcId="{8887FBB8-66ED-4DC9-8861-CDB8FED08D44}" destId="{6D69B275-0E8E-47C4-8FA9-857068D1D188}" srcOrd="0" destOrd="0" presId="urn:microsoft.com/office/officeart/2008/layout/BendingPictureBlocks"/>
    <dgm:cxn modelId="{56374CC3-176B-4312-9C7F-06D1CF3CFAF8}" type="presParOf" srcId="{6D69B275-0E8E-47C4-8FA9-857068D1D188}" destId="{AF419FCA-A6C2-43C7-BDF5-DF26E3E9E7E8}" srcOrd="0" destOrd="0" presId="urn:microsoft.com/office/officeart/2008/layout/BendingPictureBlocks"/>
    <dgm:cxn modelId="{637FF3EC-29BD-452C-A05F-631DC6E7BAF4}" type="presParOf" srcId="{AF419FCA-A6C2-43C7-BDF5-DF26E3E9E7E8}" destId="{B71DB03D-823C-4265-A186-F762B70CAB14}" srcOrd="0" destOrd="0" presId="urn:microsoft.com/office/officeart/2008/layout/BendingPictureBlocks"/>
    <dgm:cxn modelId="{D16B727A-1F26-44B0-848F-3986D01677D8}" type="presParOf" srcId="{AF419FCA-A6C2-43C7-BDF5-DF26E3E9E7E8}" destId="{3A912750-363A-4397-9F68-624EE89A586D}" srcOrd="1" destOrd="0" presId="urn:microsoft.com/office/officeart/2008/layout/Bend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22AE15-64F4-4AC7-AE02-B08499B82FB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it-IT"/>
        </a:p>
      </dgm:t>
    </dgm:pt>
    <dgm:pt modelId="{22FBCB71-9042-4CDE-A3FA-29F7BDF58E45}" type="pres">
      <dgm:prSet presAssocID="{F922AE15-64F4-4AC7-AE02-B08499B82FBF}" presName="linear" presStyleCnt="0">
        <dgm:presLayoutVars>
          <dgm:animLvl val="lvl"/>
          <dgm:resizeHandles val="exact"/>
        </dgm:presLayoutVars>
      </dgm:prSet>
      <dgm:spPr/>
    </dgm:pt>
  </dgm:ptLst>
  <dgm:cxnLst>
    <dgm:cxn modelId="{B1638783-9884-4597-933C-9826F3557335}" type="presOf" srcId="{F922AE15-64F4-4AC7-AE02-B08499B82FBF}" destId="{22FBCB71-9042-4CDE-A3FA-29F7BDF58E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87FBB8-66ED-4DC9-8861-CDB8FED08D44}" type="doc">
      <dgm:prSet loTypeId="urn:microsoft.com/office/officeart/2008/layout/BendingPictureBlocks" loCatId="picture" qsTypeId="urn:microsoft.com/office/officeart/2005/8/quickstyle/simple1" qsCatId="simple" csTypeId="urn:microsoft.com/office/officeart/2005/8/colors/accent1_1" csCatId="accent1" phldr="1"/>
      <dgm:spPr/>
      <dgm:t>
        <a:bodyPr/>
        <a:lstStyle/>
        <a:p>
          <a:endParaRPr lang="it-IT"/>
        </a:p>
      </dgm:t>
    </dgm:pt>
    <dgm:pt modelId="{CD2C197E-8D11-4BD7-8B5F-ADA486BACB7B}">
      <dgm:prSet phldrT="[Testo]" phldr="0"/>
      <dgm:spPr/>
      <dgm:t>
        <a:bodyPr/>
        <a:lstStyle/>
        <a:p>
          <a:r>
            <a:rPr lang="it-IT" b="1" cap="small" baseline="0" dirty="0">
              <a:solidFill>
                <a:schemeClr val="accent1">
                  <a:lumMod val="50000"/>
                </a:schemeClr>
              </a:solidFill>
            </a:rPr>
            <a:t>Therapies</a:t>
          </a:r>
        </a:p>
      </dgm:t>
    </dgm:pt>
    <dgm:pt modelId="{C6F5ABAD-4E98-4335-9047-F30C5DEC1186}" type="parTrans" cxnId="{235B9B43-10B9-4B83-BF20-6370F095A83A}">
      <dgm:prSet/>
      <dgm:spPr/>
      <dgm:t>
        <a:bodyPr/>
        <a:lstStyle/>
        <a:p>
          <a:endParaRPr lang="it-IT" b="1" cap="small" baseline="0"/>
        </a:p>
      </dgm:t>
    </dgm:pt>
    <dgm:pt modelId="{FBA90C3C-DAA7-46F1-8924-80799A015BA5}" type="sibTrans" cxnId="{235B9B43-10B9-4B83-BF20-6370F095A83A}">
      <dgm:prSet/>
      <dgm:spPr/>
      <dgm:t>
        <a:bodyPr/>
        <a:lstStyle/>
        <a:p>
          <a:endParaRPr lang="it-IT" b="1" cap="small" baseline="0"/>
        </a:p>
      </dgm:t>
    </dgm:pt>
    <dgm:pt modelId="{6D69B275-0E8E-47C4-8FA9-857068D1D188}" type="pres">
      <dgm:prSet presAssocID="{8887FBB8-66ED-4DC9-8861-CDB8FED08D44}" presName="Name0" presStyleCnt="0">
        <dgm:presLayoutVars>
          <dgm:dir/>
          <dgm:resizeHandles/>
        </dgm:presLayoutVars>
      </dgm:prSet>
      <dgm:spPr/>
    </dgm:pt>
    <dgm:pt modelId="{AF419FCA-A6C2-43C7-BDF5-DF26E3E9E7E8}" type="pres">
      <dgm:prSet presAssocID="{CD2C197E-8D11-4BD7-8B5F-ADA486BACB7B}" presName="composite" presStyleCnt="0"/>
      <dgm:spPr/>
    </dgm:pt>
    <dgm:pt modelId="{B71DB03D-823C-4265-A186-F762B70CAB14}" type="pres">
      <dgm:prSet presAssocID="{CD2C197E-8D11-4BD7-8B5F-ADA486BACB7B}" presName="rect1" presStyleLbl="bgImgPlace1" presStyleIdx="0" presStyleCnt="1" custLinFactNeighborX="18964" custLinFactNeighborY="-4620"/>
      <dgm:spPr>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dgm:spPr>
      <dgm:extLst>
        <a:ext uri="{E40237B7-FDA0-4F09-8148-C483321AD2D9}">
          <dgm14:cNvPr xmlns:dgm14="http://schemas.microsoft.com/office/drawing/2010/diagram" id="0" name="" descr="Ago con riempimento a tinta unita"/>
        </a:ext>
      </dgm:extLst>
    </dgm:pt>
    <dgm:pt modelId="{3A912750-363A-4397-9F68-624EE89A586D}" type="pres">
      <dgm:prSet presAssocID="{CD2C197E-8D11-4BD7-8B5F-ADA486BACB7B}" presName="rect2" presStyleLbl="node1" presStyleIdx="0" presStyleCnt="1">
        <dgm:presLayoutVars>
          <dgm:bulletEnabled val="1"/>
        </dgm:presLayoutVars>
      </dgm:prSet>
      <dgm:spPr/>
    </dgm:pt>
  </dgm:ptLst>
  <dgm:cxnLst>
    <dgm:cxn modelId="{235B9B43-10B9-4B83-BF20-6370F095A83A}" srcId="{8887FBB8-66ED-4DC9-8861-CDB8FED08D44}" destId="{CD2C197E-8D11-4BD7-8B5F-ADA486BACB7B}" srcOrd="0" destOrd="0" parTransId="{C6F5ABAD-4E98-4335-9047-F30C5DEC1186}" sibTransId="{FBA90C3C-DAA7-46F1-8924-80799A015BA5}"/>
    <dgm:cxn modelId="{6C27E04E-AB18-46D0-9D67-5BE6CFE4C43A}" type="presOf" srcId="{CD2C197E-8D11-4BD7-8B5F-ADA486BACB7B}" destId="{3A912750-363A-4397-9F68-624EE89A586D}" srcOrd="0" destOrd="0" presId="urn:microsoft.com/office/officeart/2008/layout/BendingPictureBlocks"/>
    <dgm:cxn modelId="{DB6AA49A-1A79-4989-AF8E-B511A3C58D92}" type="presOf" srcId="{8887FBB8-66ED-4DC9-8861-CDB8FED08D44}" destId="{6D69B275-0E8E-47C4-8FA9-857068D1D188}" srcOrd="0" destOrd="0" presId="urn:microsoft.com/office/officeart/2008/layout/BendingPictureBlocks"/>
    <dgm:cxn modelId="{56374CC3-176B-4312-9C7F-06D1CF3CFAF8}" type="presParOf" srcId="{6D69B275-0E8E-47C4-8FA9-857068D1D188}" destId="{AF419FCA-A6C2-43C7-BDF5-DF26E3E9E7E8}" srcOrd="0" destOrd="0" presId="urn:microsoft.com/office/officeart/2008/layout/BendingPictureBlocks"/>
    <dgm:cxn modelId="{637FF3EC-29BD-452C-A05F-631DC6E7BAF4}" type="presParOf" srcId="{AF419FCA-A6C2-43C7-BDF5-DF26E3E9E7E8}" destId="{B71DB03D-823C-4265-A186-F762B70CAB14}" srcOrd="0" destOrd="0" presId="urn:microsoft.com/office/officeart/2008/layout/BendingPictureBlocks"/>
    <dgm:cxn modelId="{D16B727A-1F26-44B0-848F-3986D01677D8}" type="presParOf" srcId="{AF419FCA-A6C2-43C7-BDF5-DF26E3E9E7E8}" destId="{3A912750-363A-4397-9F68-624EE89A586D}" srcOrd="1" destOrd="0" presId="urn:microsoft.com/office/officeart/2008/layout/Bend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655A9-93BC-4984-AC55-1E122CFA1B93}">
      <dsp:nvSpPr>
        <dsp:cNvPr id="0" name=""/>
        <dsp:cNvSpPr/>
      </dsp:nvSpPr>
      <dsp:spPr>
        <a:xfrm>
          <a:off x="0" y="42875"/>
          <a:ext cx="5191760" cy="8985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cap="small" baseline="0" dirty="0">
              <a:solidFill>
                <a:schemeClr val="accent1">
                  <a:lumMod val="50000"/>
                </a:schemeClr>
              </a:solidFill>
            </a:rPr>
            <a:t>ASUC usually presents as </a:t>
          </a:r>
          <a:r>
            <a:rPr lang="en-US" sz="1800" b="1" kern="1200" cap="small" baseline="0" dirty="0">
              <a:solidFill>
                <a:srgbClr val="FF0000"/>
              </a:solidFill>
            </a:rPr>
            <a:t>acute episodes of a relapsing-remittent UC </a:t>
          </a:r>
          <a:endParaRPr lang="it-IT" sz="1800" b="1" kern="1200" cap="small" baseline="0" dirty="0">
            <a:solidFill>
              <a:srgbClr val="FF0000"/>
            </a:solidFill>
          </a:endParaRPr>
        </a:p>
      </dsp:txBody>
      <dsp:txXfrm>
        <a:off x="43864" y="86739"/>
        <a:ext cx="5104032" cy="810832"/>
      </dsp:txXfrm>
    </dsp:sp>
    <dsp:sp modelId="{CBF58FB5-966B-45D8-8DF7-4F948A5FDA77}">
      <dsp:nvSpPr>
        <dsp:cNvPr id="0" name=""/>
        <dsp:cNvSpPr/>
      </dsp:nvSpPr>
      <dsp:spPr>
        <a:xfrm>
          <a:off x="0" y="941999"/>
          <a:ext cx="519176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38" tIns="17780" rIns="99568" bIns="17780" numCol="1" spcCol="1270" anchor="t" anchorCtr="0">
          <a:noAutofit/>
        </a:bodyPr>
        <a:lstStyle/>
        <a:p>
          <a:pPr marL="114300" lvl="1" indent="-114300" algn="ctr" defTabSz="622300">
            <a:lnSpc>
              <a:spcPct val="90000"/>
            </a:lnSpc>
            <a:spcBef>
              <a:spcPct val="0"/>
            </a:spcBef>
            <a:spcAft>
              <a:spcPct val="20000"/>
            </a:spcAft>
            <a:buFont typeface="Arial" panose="020B0604020202020204" pitchFamily="34" charset="0"/>
            <a:buChar char="•"/>
          </a:pPr>
          <a:endParaRPr lang="it-IT" sz="1400" b="1" kern="1200" cap="small" baseline="0" dirty="0">
            <a:solidFill>
              <a:schemeClr val="accent1">
                <a:lumMod val="50000"/>
              </a:schemeClr>
            </a:solidFill>
          </a:endParaRPr>
        </a:p>
        <a:p>
          <a:pPr marL="114300" lvl="1" indent="-114300" algn="ctr" defTabSz="622300">
            <a:lnSpc>
              <a:spcPct val="90000"/>
            </a:lnSpc>
            <a:spcBef>
              <a:spcPct val="0"/>
            </a:spcBef>
            <a:spcAft>
              <a:spcPct val="20000"/>
            </a:spcAft>
            <a:buFont typeface="Arial" panose="020B0604020202020204" pitchFamily="34" charset="0"/>
            <a:buChar char="•"/>
          </a:pPr>
          <a:r>
            <a:rPr lang="en-US" sz="1400" b="1" kern="1200" cap="small" baseline="0" dirty="0">
              <a:solidFill>
                <a:schemeClr val="accent1">
                  <a:lumMod val="50000"/>
                </a:schemeClr>
              </a:solidFill>
            </a:rPr>
            <a:t>Around </a:t>
          </a:r>
          <a:r>
            <a:rPr lang="en-US" sz="1400" b="1" kern="1200" cap="small" baseline="0" dirty="0">
              <a:solidFill>
                <a:srgbClr val="FF0000"/>
              </a:solidFill>
            </a:rPr>
            <a:t>25% UC </a:t>
          </a:r>
          <a:r>
            <a:rPr lang="en-US" sz="1400" b="1" kern="1200" cap="small" baseline="0" dirty="0">
              <a:solidFill>
                <a:schemeClr val="accent1">
                  <a:lumMod val="50000"/>
                </a:schemeClr>
              </a:solidFill>
            </a:rPr>
            <a:t>patients have at </a:t>
          </a:r>
          <a:r>
            <a:rPr lang="en-US" sz="1400" b="1" kern="1200" cap="small" baseline="0" dirty="0">
              <a:solidFill>
                <a:srgbClr val="FF0000"/>
              </a:solidFill>
            </a:rPr>
            <a:t>least one ASUC episode </a:t>
          </a:r>
          <a:r>
            <a:rPr lang="en-US" sz="1400" b="1" kern="1200" cap="small" baseline="0" dirty="0">
              <a:solidFill>
                <a:schemeClr val="accent1">
                  <a:lumMod val="50000"/>
                </a:schemeClr>
              </a:solidFill>
            </a:rPr>
            <a:t>during  their disease course</a:t>
          </a:r>
          <a:endParaRPr lang="it-IT" sz="1400" b="1" kern="1200" cap="small" baseline="0" dirty="0">
            <a:solidFill>
              <a:schemeClr val="accent1">
                <a:lumMod val="50000"/>
              </a:schemeClr>
            </a:solidFill>
          </a:endParaRPr>
        </a:p>
      </dsp:txBody>
      <dsp:txXfrm>
        <a:off x="0" y="941999"/>
        <a:ext cx="5191760" cy="794880"/>
      </dsp:txXfrm>
    </dsp:sp>
    <dsp:sp modelId="{5A44DAFE-BAD8-4D41-846E-E731E5A3F7CD}">
      <dsp:nvSpPr>
        <dsp:cNvPr id="0" name=""/>
        <dsp:cNvSpPr/>
      </dsp:nvSpPr>
      <dsp:spPr>
        <a:xfrm>
          <a:off x="0" y="1736879"/>
          <a:ext cx="5191760" cy="8985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cap="small" baseline="0" dirty="0">
              <a:solidFill>
                <a:schemeClr val="accent1">
                  <a:lumMod val="50000"/>
                </a:schemeClr>
              </a:solidFill>
            </a:rPr>
            <a:t>ASUC may be the </a:t>
          </a:r>
          <a:r>
            <a:rPr lang="en-US" sz="1800" b="1" kern="1200" cap="small" baseline="0" dirty="0">
              <a:solidFill>
                <a:srgbClr val="FF0000"/>
              </a:solidFill>
            </a:rPr>
            <a:t>onset feature </a:t>
          </a:r>
          <a:r>
            <a:rPr lang="en-US" sz="1800" b="1" kern="1200" cap="small" baseline="0" dirty="0">
              <a:solidFill>
                <a:schemeClr val="accent1">
                  <a:lumMod val="50000"/>
                </a:schemeClr>
              </a:solidFill>
            </a:rPr>
            <a:t>in up of one-third of UC patients</a:t>
          </a:r>
        </a:p>
      </dsp:txBody>
      <dsp:txXfrm>
        <a:off x="43864" y="1780743"/>
        <a:ext cx="5104032" cy="810832"/>
      </dsp:txXfrm>
    </dsp:sp>
    <dsp:sp modelId="{96D9D4F1-2A69-40B3-92C2-739D9FF02189}">
      <dsp:nvSpPr>
        <dsp:cNvPr id="0" name=""/>
        <dsp:cNvSpPr/>
      </dsp:nvSpPr>
      <dsp:spPr>
        <a:xfrm>
          <a:off x="0" y="2773679"/>
          <a:ext cx="5191760" cy="8985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cap="small" baseline="0" dirty="0">
              <a:solidFill>
                <a:schemeClr val="accent1">
                  <a:lumMod val="50000"/>
                </a:schemeClr>
              </a:solidFill>
            </a:rPr>
            <a:t>Although </a:t>
          </a:r>
          <a:r>
            <a:rPr lang="en-US" sz="1800" b="1" kern="1200" cap="small" baseline="0" dirty="0">
              <a:solidFill>
                <a:srgbClr val="FF0000"/>
              </a:solidFill>
            </a:rPr>
            <a:t>colectomy rates </a:t>
          </a:r>
          <a:r>
            <a:rPr lang="en-US" sz="1800" b="1" kern="1200" cap="small" baseline="0" dirty="0">
              <a:solidFill>
                <a:schemeClr val="accent1">
                  <a:lumMod val="50000"/>
                </a:schemeClr>
              </a:solidFill>
            </a:rPr>
            <a:t>for ASUC have fallen over time, they remain disappointingly high at 10%–15%</a:t>
          </a:r>
        </a:p>
      </dsp:txBody>
      <dsp:txXfrm>
        <a:off x="43864" y="2817543"/>
        <a:ext cx="5104032" cy="810832"/>
      </dsp:txXfrm>
    </dsp:sp>
    <dsp:sp modelId="{A8628712-B2BF-48FA-9F45-D4A26F30824E}">
      <dsp:nvSpPr>
        <dsp:cNvPr id="0" name=""/>
        <dsp:cNvSpPr/>
      </dsp:nvSpPr>
      <dsp:spPr>
        <a:xfrm>
          <a:off x="0" y="3810480"/>
          <a:ext cx="5191760" cy="8985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1" i="0" u="none" strike="noStrike" kern="1200" cap="small" spc="0" normalizeH="0" baseline="0" noProof="0" dirty="0">
              <a:ln>
                <a:noFill/>
              </a:ln>
              <a:solidFill>
                <a:schemeClr val="accent1">
                  <a:lumMod val="50000"/>
                </a:schemeClr>
              </a:solidFill>
              <a:effectLst/>
              <a:uLnTx/>
              <a:uFillTx/>
              <a:ea typeface="+mn-ea"/>
              <a:cs typeface="+mn-cs"/>
            </a:rPr>
            <a:t>ASUC  continues to carry a  </a:t>
          </a:r>
          <a:r>
            <a:rPr kumimoji="0" lang="en-US" sz="1800" b="1" i="0" u="none" strike="noStrike" kern="1200" cap="small" spc="0" normalizeH="0" baseline="0" noProof="0" dirty="0">
              <a:ln>
                <a:noFill/>
              </a:ln>
              <a:solidFill>
                <a:srgbClr val="FF0000"/>
              </a:solidFill>
              <a:effectLst/>
              <a:uLnTx/>
              <a:uFillTx/>
              <a:ea typeface="+mn-ea"/>
              <a:cs typeface="+mn-cs"/>
            </a:rPr>
            <a:t>mortality risk of 1%</a:t>
          </a:r>
          <a:endParaRPr kumimoji="0" lang="en-US" sz="1800" b="1" i="0" u="none" strike="noStrike" kern="1200" cap="small" spc="0" normalizeH="0" baseline="0" noProof="0" dirty="0">
            <a:ln>
              <a:noFill/>
            </a:ln>
            <a:solidFill>
              <a:schemeClr val="accent1">
                <a:lumMod val="50000"/>
              </a:schemeClr>
            </a:solidFill>
            <a:effectLst/>
            <a:uLnTx/>
            <a:uFillTx/>
            <a:ea typeface="+mn-ea"/>
            <a:cs typeface="+mn-cs"/>
          </a:endParaRPr>
        </a:p>
      </dsp:txBody>
      <dsp:txXfrm>
        <a:off x="43864" y="3854344"/>
        <a:ext cx="5104032" cy="810832"/>
      </dsp:txXfrm>
    </dsp:sp>
    <dsp:sp modelId="{FEA261A2-30FD-4A5A-8B68-3B2E077C9AF2}">
      <dsp:nvSpPr>
        <dsp:cNvPr id="0" name=""/>
        <dsp:cNvSpPr/>
      </dsp:nvSpPr>
      <dsp:spPr>
        <a:xfrm>
          <a:off x="0" y="4709040"/>
          <a:ext cx="5191760"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38" tIns="17780" rIns="99568" bIns="17780" numCol="1" spcCol="1270" anchor="t" anchorCtr="0">
          <a:noAutofit/>
        </a:bodyPr>
        <a:lstStyle/>
        <a:p>
          <a:pPr marL="114300" lvl="1" indent="-114300" algn="ctr" defTabSz="622300">
            <a:lnSpc>
              <a:spcPct val="90000"/>
            </a:lnSpc>
            <a:spcBef>
              <a:spcPct val="0"/>
            </a:spcBef>
            <a:spcAft>
              <a:spcPct val="20000"/>
            </a:spcAft>
            <a:buChar char="•"/>
          </a:pPr>
          <a:endParaRPr kumimoji="0" lang="en-US" sz="1400" b="1" i="0" u="none" strike="noStrike" kern="1200" cap="small" spc="0" normalizeH="0" baseline="0" noProof="0" dirty="0">
            <a:ln>
              <a:noFill/>
            </a:ln>
            <a:solidFill>
              <a:schemeClr val="accent1">
                <a:lumMod val="50000"/>
              </a:schemeClr>
            </a:solidFill>
            <a:effectLst/>
            <a:uLnTx/>
            <a:uFillTx/>
            <a:ea typeface="+mn-ea"/>
            <a:cs typeface="+mn-cs"/>
          </a:endParaRPr>
        </a:p>
        <a:p>
          <a:pPr marL="114300" lvl="1" indent="-114300" algn="ctr" defTabSz="622300">
            <a:lnSpc>
              <a:spcPct val="90000"/>
            </a:lnSpc>
            <a:spcBef>
              <a:spcPct val="0"/>
            </a:spcBef>
            <a:spcAft>
              <a:spcPct val="20000"/>
            </a:spcAft>
            <a:buChar char="•"/>
          </a:pPr>
          <a:r>
            <a:rPr kumimoji="0" lang="en-US" sz="1400" b="1" i="0" u="none" strike="noStrike" kern="1200" cap="small" spc="0" normalizeH="0" baseline="0" noProof="0" dirty="0">
              <a:ln>
                <a:noFill/>
              </a:ln>
              <a:solidFill>
                <a:schemeClr val="accent1">
                  <a:lumMod val="50000"/>
                </a:schemeClr>
              </a:solidFill>
              <a:effectLst/>
              <a:uLnTx/>
              <a:uFillTx/>
              <a:ea typeface="+mn-ea"/>
              <a:cs typeface="+mn-cs"/>
            </a:rPr>
            <a:t>higher in older patients and in those undergoing emergent colectomy</a:t>
          </a:r>
        </a:p>
      </dsp:txBody>
      <dsp:txXfrm>
        <a:off x="0" y="4709040"/>
        <a:ext cx="5191760" cy="794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86FE4-ABD7-4B5D-9B0E-227CF47DEDF7}">
      <dsp:nvSpPr>
        <dsp:cNvPr id="0" name=""/>
        <dsp:cNvSpPr/>
      </dsp:nvSpPr>
      <dsp:spPr>
        <a:xfrm>
          <a:off x="0" y="226"/>
          <a:ext cx="10356979" cy="77462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cap="small" baseline="0" dirty="0">
              <a:solidFill>
                <a:srgbClr val="44546A">
                  <a:hueOff val="0"/>
                  <a:satOff val="0"/>
                  <a:lumOff val="0"/>
                  <a:alphaOff val="0"/>
                </a:srgbClr>
              </a:solidFill>
              <a:latin typeface="Calibri" panose="020F0502020204030204"/>
              <a:ea typeface="+mn-ea"/>
              <a:cs typeface="+mn-cs"/>
            </a:rPr>
            <a:t>For use in clinical practice, the </a:t>
          </a:r>
          <a:r>
            <a:rPr lang="en-US" sz="2000" b="1" kern="1200" cap="small" baseline="0" dirty="0">
              <a:solidFill>
                <a:srgbClr val="FF0000"/>
              </a:solidFill>
              <a:latin typeface="Calibri" panose="020F0502020204030204"/>
              <a:ea typeface="+mn-ea"/>
              <a:cs typeface="+mn-cs"/>
            </a:rPr>
            <a:t>Oxford criteria is the best validated predictive  score </a:t>
          </a:r>
          <a:r>
            <a:rPr lang="en-US" sz="2000" b="1" kern="1200" cap="small" baseline="0" dirty="0">
              <a:solidFill>
                <a:srgbClr val="44546A">
                  <a:hueOff val="0"/>
                  <a:satOff val="0"/>
                  <a:lumOff val="0"/>
                  <a:alphaOff val="0"/>
                </a:srgbClr>
              </a:solidFill>
              <a:latin typeface="Calibri" panose="020F0502020204030204"/>
              <a:ea typeface="+mn-ea"/>
              <a:cs typeface="+mn-cs"/>
            </a:rPr>
            <a:t>for determining intravenous steroids failure at 3 days of treatment</a:t>
          </a:r>
          <a:endParaRPr lang="it-IT" sz="2000" b="1" kern="1200" cap="small" baseline="0" dirty="0">
            <a:solidFill>
              <a:srgbClr val="44546A">
                <a:hueOff val="0"/>
                <a:satOff val="0"/>
                <a:lumOff val="0"/>
                <a:alphaOff val="0"/>
              </a:srgbClr>
            </a:solidFill>
            <a:latin typeface="Calibri" panose="020F0502020204030204"/>
            <a:ea typeface="+mn-ea"/>
            <a:cs typeface="+mn-cs"/>
          </a:endParaRPr>
        </a:p>
      </dsp:txBody>
      <dsp:txXfrm>
        <a:off x="37814" y="38040"/>
        <a:ext cx="10281351" cy="698994"/>
      </dsp:txXfrm>
    </dsp:sp>
    <dsp:sp modelId="{674C1656-5A88-4FFD-88F5-225442F8DB79}">
      <dsp:nvSpPr>
        <dsp:cNvPr id="0" name=""/>
        <dsp:cNvSpPr/>
      </dsp:nvSpPr>
      <dsp:spPr>
        <a:xfrm>
          <a:off x="0" y="788868"/>
          <a:ext cx="10356979" cy="774622"/>
        </a:xfrm>
        <a:prstGeom prst="roundRect">
          <a:avLst/>
        </a:prstGeom>
        <a:solidFill>
          <a:prstClr val="white">
            <a:hueOff val="0"/>
            <a:satOff val="0"/>
            <a:lumOff val="0"/>
            <a:alphaOff val="0"/>
          </a:prstClr>
        </a:solidFill>
        <a:ln w="12700" cap="flat" cmpd="sng" algn="ctr">
          <a:solidFill>
            <a:prstClr val="black">
              <a:shade val="80000"/>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cap="small" baseline="0" dirty="0">
              <a:solidFill>
                <a:srgbClr val="44546A">
                  <a:hueOff val="0"/>
                  <a:satOff val="0"/>
                  <a:lumOff val="0"/>
                  <a:alphaOff val="0"/>
                </a:srgbClr>
              </a:solidFill>
              <a:latin typeface="Calibri" panose="020F0502020204030204"/>
              <a:ea typeface="+mn-ea"/>
              <a:cs typeface="+mn-cs"/>
            </a:rPr>
            <a:t>The ADMIT-ASC score, which is able to predict steroid failure at admission, needs further confirmation</a:t>
          </a:r>
        </a:p>
      </dsp:txBody>
      <dsp:txXfrm>
        <a:off x="37814" y="826682"/>
        <a:ext cx="10281351" cy="6989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86FE4-ABD7-4B5D-9B0E-227CF47DEDF7}">
      <dsp:nvSpPr>
        <dsp:cNvPr id="0" name=""/>
        <dsp:cNvSpPr/>
      </dsp:nvSpPr>
      <dsp:spPr>
        <a:xfrm>
          <a:off x="0" y="1264864"/>
          <a:ext cx="6830007" cy="14069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None/>
          </a:pPr>
          <a:r>
            <a:rPr lang="en-US" sz="2000" b="1" kern="1200" cap="small" baseline="0" dirty="0">
              <a:solidFill>
                <a:srgbClr val="44546A">
                  <a:hueOff val="0"/>
                  <a:satOff val="0"/>
                  <a:lumOff val="0"/>
                  <a:alphaOff val="0"/>
                </a:srgbClr>
              </a:solidFill>
              <a:latin typeface="Calibri" panose="020F0502020204030204"/>
              <a:ea typeface="+mn-ea"/>
              <a:cs typeface="+mn-cs"/>
            </a:rPr>
            <a:t>Changes in </a:t>
          </a:r>
          <a:r>
            <a:rPr lang="en-US" sz="2000" b="1" kern="1200" cap="small" baseline="0" dirty="0">
              <a:solidFill>
                <a:srgbClr val="FF0000"/>
              </a:solidFill>
              <a:latin typeface="Calibri" panose="020F0502020204030204"/>
              <a:ea typeface="+mn-ea"/>
              <a:cs typeface="+mn-cs"/>
            </a:rPr>
            <a:t>bowel wall thickness, after 48 ± 24 h </a:t>
          </a:r>
          <a:r>
            <a:rPr lang="en-US" sz="2000" b="1" kern="1200" cap="small" baseline="0" dirty="0">
              <a:solidFill>
                <a:srgbClr val="44546A">
                  <a:hueOff val="0"/>
                  <a:satOff val="0"/>
                  <a:lumOff val="0"/>
                  <a:alphaOff val="0"/>
                </a:srgbClr>
              </a:solidFill>
              <a:latin typeface="Calibri" panose="020F0502020204030204"/>
              <a:ea typeface="+mn-ea"/>
              <a:cs typeface="+mn-cs"/>
            </a:rPr>
            <a:t>following </a:t>
          </a:r>
          <a:r>
            <a:rPr lang="en-US" sz="2000" b="1" kern="1200" cap="small" baseline="0" dirty="0">
              <a:solidFill>
                <a:srgbClr val="FF0000"/>
              </a:solidFill>
              <a:latin typeface="Calibri" panose="020F0502020204030204"/>
              <a:ea typeface="+mn-ea"/>
              <a:cs typeface="+mn-cs"/>
            </a:rPr>
            <a:t>intravenous corticosteroid treatment </a:t>
          </a:r>
          <a:r>
            <a:rPr lang="en-US" sz="2000" b="1" kern="1200" cap="small" baseline="0" dirty="0">
              <a:solidFill>
                <a:srgbClr val="44546A">
                  <a:hueOff val="0"/>
                  <a:satOff val="0"/>
                  <a:lumOff val="0"/>
                  <a:alphaOff val="0"/>
                </a:srgbClr>
              </a:solidFill>
              <a:latin typeface="Calibri" panose="020F0502020204030204"/>
              <a:ea typeface="+mn-ea"/>
              <a:cs typeface="+mn-cs"/>
            </a:rPr>
            <a:t>identify responders with high accuracy and might be used as an early marker to guide accelerated rescue therapy</a:t>
          </a:r>
          <a:endParaRPr lang="it-IT" sz="2000" b="1" kern="1200" cap="small" baseline="0" dirty="0">
            <a:solidFill>
              <a:srgbClr val="44546A">
                <a:hueOff val="0"/>
                <a:satOff val="0"/>
                <a:lumOff val="0"/>
                <a:alphaOff val="0"/>
              </a:srgbClr>
            </a:solidFill>
            <a:latin typeface="Calibri" panose="020F0502020204030204"/>
            <a:ea typeface="+mn-ea"/>
            <a:cs typeface="+mn-cs"/>
          </a:endParaRPr>
        </a:p>
      </dsp:txBody>
      <dsp:txXfrm>
        <a:off x="68680" y="1333544"/>
        <a:ext cx="6692647" cy="12695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5209A-4DAC-477B-A4CC-9DCCA7C13FC2}">
      <dsp:nvSpPr>
        <dsp:cNvPr id="0" name=""/>
        <dsp:cNvSpPr/>
      </dsp:nvSpPr>
      <dsp:spPr>
        <a:xfrm>
          <a:off x="0" y="727673"/>
          <a:ext cx="1533742" cy="61349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FROM</a:t>
          </a:r>
        </a:p>
      </dsp:txBody>
      <dsp:txXfrm>
        <a:off x="306748" y="727673"/>
        <a:ext cx="920246" cy="613496"/>
      </dsp:txXfrm>
    </dsp:sp>
    <dsp:sp modelId="{50646BEB-0738-44B6-B152-3896B1DA246A}">
      <dsp:nvSpPr>
        <dsp:cNvPr id="0" name=""/>
        <dsp:cNvSpPr/>
      </dsp:nvSpPr>
      <dsp:spPr>
        <a:xfrm>
          <a:off x="1381626" y="727673"/>
          <a:ext cx="1533742" cy="613496"/>
        </a:xfrm>
        <a:prstGeom prst="chevron">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INSIDE</a:t>
          </a:r>
        </a:p>
      </dsp:txBody>
      <dsp:txXfrm>
        <a:off x="1688374" y="727673"/>
        <a:ext cx="920246" cy="613496"/>
      </dsp:txXfrm>
    </dsp:sp>
    <dsp:sp modelId="{E28EBC7F-CFE1-48C9-BDCD-6F0DE6473AFB}">
      <dsp:nvSpPr>
        <dsp:cNvPr id="0" name=""/>
        <dsp:cNvSpPr/>
      </dsp:nvSpPr>
      <dsp:spPr>
        <a:xfrm>
          <a:off x="2761994" y="727673"/>
          <a:ext cx="1533742" cy="613496"/>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OUT</a:t>
          </a:r>
        </a:p>
      </dsp:txBody>
      <dsp:txXfrm>
        <a:off x="3068742" y="727673"/>
        <a:ext cx="920246" cy="6134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5209A-4DAC-477B-A4CC-9DCCA7C13FC2}">
      <dsp:nvSpPr>
        <dsp:cNvPr id="0" name=""/>
        <dsp:cNvSpPr/>
      </dsp:nvSpPr>
      <dsp:spPr>
        <a:xfrm>
          <a:off x="0" y="666195"/>
          <a:ext cx="1459432" cy="583773"/>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FROM</a:t>
          </a:r>
        </a:p>
      </dsp:txBody>
      <dsp:txXfrm>
        <a:off x="291887" y="666195"/>
        <a:ext cx="875659" cy="583773"/>
      </dsp:txXfrm>
    </dsp:sp>
    <dsp:sp modelId="{50646BEB-0738-44B6-B152-3896B1DA246A}">
      <dsp:nvSpPr>
        <dsp:cNvPr id="0" name=""/>
        <dsp:cNvSpPr/>
      </dsp:nvSpPr>
      <dsp:spPr>
        <a:xfrm>
          <a:off x="1314687" y="666195"/>
          <a:ext cx="1459432" cy="583773"/>
        </a:xfrm>
        <a:prstGeom prst="chevron">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INSIDE</a:t>
          </a:r>
        </a:p>
      </dsp:txBody>
      <dsp:txXfrm>
        <a:off x="1606574" y="666195"/>
        <a:ext cx="875659" cy="583773"/>
      </dsp:txXfrm>
    </dsp:sp>
    <dsp:sp modelId="{E28EBC7F-CFE1-48C9-BDCD-6F0DE6473AFB}">
      <dsp:nvSpPr>
        <dsp:cNvPr id="0" name=""/>
        <dsp:cNvSpPr/>
      </dsp:nvSpPr>
      <dsp:spPr>
        <a:xfrm>
          <a:off x="2628176" y="666195"/>
          <a:ext cx="1459432" cy="583773"/>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OUT</a:t>
          </a:r>
        </a:p>
      </dsp:txBody>
      <dsp:txXfrm>
        <a:off x="2920063" y="666195"/>
        <a:ext cx="875659" cy="5837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390EE-BB64-4C17-B34F-91A4E56F44C6}">
      <dsp:nvSpPr>
        <dsp:cNvPr id="0" name=""/>
        <dsp:cNvSpPr/>
      </dsp:nvSpPr>
      <dsp:spPr>
        <a:xfrm>
          <a:off x="0" y="157295"/>
          <a:ext cx="5628640"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cap="small" baseline="0" dirty="0"/>
            <a:t>In steroid-refractory ASUC, a first dose of 10 mg/kg IFX was not superior to 5 mg/kg  in achieving clinical response by day 7 (PREDICT-UC)</a:t>
          </a:r>
          <a:endParaRPr lang="it-IT" sz="2000" b="1" kern="1200" cap="small" baseline="0" dirty="0"/>
        </a:p>
      </dsp:txBody>
      <dsp:txXfrm>
        <a:off x="59399" y="216694"/>
        <a:ext cx="5509842" cy="1098002"/>
      </dsp:txXfrm>
    </dsp:sp>
    <dsp:sp modelId="{F80D5061-79D7-4E62-985F-7A1F2413D9DF}">
      <dsp:nvSpPr>
        <dsp:cNvPr id="0" name=""/>
        <dsp:cNvSpPr/>
      </dsp:nvSpPr>
      <dsp:spPr>
        <a:xfrm>
          <a:off x="0" y="1492179"/>
          <a:ext cx="5628640"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cap="small" baseline="0" dirty="0">
              <a:solidFill>
                <a:srgbClr val="FF0000"/>
              </a:solidFill>
            </a:rPr>
            <a:t>Intensified, accelerated regimen did not result in a significant difference </a:t>
          </a:r>
          <a:r>
            <a:rPr lang="en-US" sz="2000" b="1" kern="1200" cap="small" baseline="0" dirty="0"/>
            <a:t>in clinical response by or in remission or colectomy rates</a:t>
          </a:r>
          <a:endParaRPr lang="it-IT" sz="2000" b="1" kern="1200" cap="small" baseline="0" dirty="0"/>
        </a:p>
      </dsp:txBody>
      <dsp:txXfrm>
        <a:off x="59399" y="1551578"/>
        <a:ext cx="5509842"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5209A-4DAC-477B-A4CC-9DCCA7C13FC2}">
      <dsp:nvSpPr>
        <dsp:cNvPr id="0" name=""/>
        <dsp:cNvSpPr/>
      </dsp:nvSpPr>
      <dsp:spPr>
        <a:xfrm>
          <a:off x="0" y="0"/>
          <a:ext cx="3365045" cy="27616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LEVEL</a:t>
          </a:r>
        </a:p>
      </dsp:txBody>
      <dsp:txXfrm>
        <a:off x="138081" y="0"/>
        <a:ext cx="3088884" cy="276161"/>
      </dsp:txXfrm>
    </dsp:sp>
    <dsp:sp modelId="{50646BEB-0738-44B6-B152-3896B1DA246A}">
      <dsp:nvSpPr>
        <dsp:cNvPr id="0" name=""/>
        <dsp:cNvSpPr/>
      </dsp:nvSpPr>
      <dsp:spPr>
        <a:xfrm>
          <a:off x="3031302" y="0"/>
          <a:ext cx="3365045" cy="276161"/>
        </a:xfrm>
        <a:prstGeom prst="chevron">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OF</a:t>
          </a:r>
        </a:p>
      </dsp:txBody>
      <dsp:txXfrm>
        <a:off x="3169383" y="0"/>
        <a:ext cx="3088884" cy="276161"/>
      </dsp:txXfrm>
    </dsp:sp>
    <dsp:sp modelId="{E28EBC7F-CFE1-48C9-BDCD-6F0DE6473AFB}">
      <dsp:nvSpPr>
        <dsp:cNvPr id="0" name=""/>
        <dsp:cNvSpPr/>
      </dsp:nvSpPr>
      <dsp:spPr>
        <a:xfrm>
          <a:off x="6059843" y="0"/>
          <a:ext cx="3365045" cy="276161"/>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EVIDENCE</a:t>
          </a:r>
        </a:p>
      </dsp:txBody>
      <dsp:txXfrm>
        <a:off x="6197924" y="0"/>
        <a:ext cx="3088884" cy="2761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2A47-7D2F-4E11-8FBE-5408D6399966}">
      <dsp:nvSpPr>
        <dsp:cNvPr id="0" name=""/>
        <dsp:cNvSpPr/>
      </dsp:nvSpPr>
      <dsp:spPr>
        <a:xfrm>
          <a:off x="3067447" y="1527809"/>
          <a:ext cx="1867323" cy="1867323"/>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b="1" kern="1200" cap="small" baseline="0" dirty="0">
              <a:effectLst>
                <a:outerShdw blurRad="38100" dist="38100" dir="2700000" algn="tl">
                  <a:srgbClr val="000000">
                    <a:alpha val="43137"/>
                  </a:srgbClr>
                </a:outerShdw>
              </a:effectLst>
            </a:rPr>
            <a:t>Anti-JAK</a:t>
          </a:r>
        </a:p>
      </dsp:txBody>
      <dsp:txXfrm>
        <a:off x="3442862" y="1965220"/>
        <a:ext cx="1116493" cy="959843"/>
      </dsp:txXfrm>
    </dsp:sp>
    <dsp:sp modelId="{76E08897-4306-4A0D-91CA-FDCF83D3D53C}">
      <dsp:nvSpPr>
        <dsp:cNvPr id="0" name=""/>
        <dsp:cNvSpPr/>
      </dsp:nvSpPr>
      <dsp:spPr>
        <a:xfrm>
          <a:off x="1981004" y="1086442"/>
          <a:ext cx="1358053" cy="1358053"/>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b="1" kern="1200" cap="small" baseline="0" dirty="0" err="1">
              <a:effectLst>
                <a:outerShdw blurRad="38100" dist="38100" dir="2700000" algn="tl">
                  <a:srgbClr val="000000">
                    <a:alpha val="43137"/>
                  </a:srgbClr>
                </a:outerShdw>
              </a:effectLst>
            </a:rPr>
            <a:t>Other</a:t>
          </a:r>
          <a:r>
            <a:rPr lang="it-IT" sz="2000" b="1" kern="1200" cap="small" baseline="0" dirty="0">
              <a:effectLst>
                <a:outerShdw blurRad="38100" dist="38100" dir="2700000" algn="tl">
                  <a:srgbClr val="000000">
                    <a:alpha val="43137"/>
                  </a:srgbClr>
                </a:outerShdw>
              </a:effectLst>
            </a:rPr>
            <a:t> </a:t>
          </a:r>
          <a:r>
            <a:rPr lang="it-IT" sz="2000" b="1" kern="1200" cap="none" baseline="0" dirty="0" err="1">
              <a:effectLst>
                <a:outerShdw blurRad="38100" dist="38100" dir="2700000" algn="tl">
                  <a:srgbClr val="000000">
                    <a:alpha val="43137"/>
                  </a:srgbClr>
                </a:outerShdw>
              </a:effectLst>
            </a:rPr>
            <a:t>mAB</a:t>
          </a:r>
          <a:endParaRPr lang="it-IT" sz="2000" b="1" kern="1200" cap="none" baseline="0" dirty="0">
            <a:effectLst>
              <a:outerShdw blurRad="38100" dist="38100" dir="2700000" algn="tl">
                <a:srgbClr val="000000">
                  <a:alpha val="43137"/>
                </a:srgbClr>
              </a:outerShdw>
            </a:effectLst>
          </a:endParaRPr>
        </a:p>
      </dsp:txBody>
      <dsp:txXfrm>
        <a:off x="2322898" y="1430402"/>
        <a:ext cx="674265" cy="670133"/>
      </dsp:txXfrm>
    </dsp:sp>
    <dsp:sp modelId="{04FE1E59-F6F3-4960-8325-68A2D86ACB67}">
      <dsp:nvSpPr>
        <dsp:cNvPr id="0" name=""/>
        <dsp:cNvSpPr/>
      </dsp:nvSpPr>
      <dsp:spPr>
        <a:xfrm rot="20700000">
          <a:off x="2741653" y="149524"/>
          <a:ext cx="1330614" cy="1330614"/>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b="1" kern="1200" cap="small" baseline="0" dirty="0">
              <a:effectLst>
                <a:outerShdw blurRad="38100" dist="38100" dir="2700000" algn="tl">
                  <a:srgbClr val="000000">
                    <a:alpha val="43137"/>
                  </a:srgbClr>
                </a:outerShdw>
              </a:effectLst>
            </a:rPr>
            <a:t>IFX</a:t>
          </a:r>
        </a:p>
      </dsp:txBody>
      <dsp:txXfrm rot="-20700000">
        <a:off x="3033496" y="441367"/>
        <a:ext cx="746929" cy="746929"/>
      </dsp:txXfrm>
    </dsp:sp>
    <dsp:sp modelId="{F20EFBE2-6519-4A16-AC9F-1A47EF0FA81A}">
      <dsp:nvSpPr>
        <dsp:cNvPr id="0" name=""/>
        <dsp:cNvSpPr/>
      </dsp:nvSpPr>
      <dsp:spPr>
        <a:xfrm>
          <a:off x="2915287" y="1250878"/>
          <a:ext cx="2390173" cy="2390173"/>
        </a:xfrm>
        <a:prstGeom prst="circularArrow">
          <a:avLst>
            <a:gd name="adj1" fmla="val 4688"/>
            <a:gd name="adj2" fmla="val 299029"/>
            <a:gd name="adj3" fmla="val 2493619"/>
            <a:gd name="adj4" fmla="val 15910731"/>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016EFB-5F01-4A20-964B-4AB888F48887}">
      <dsp:nvSpPr>
        <dsp:cNvPr id="0" name=""/>
        <dsp:cNvSpPr/>
      </dsp:nvSpPr>
      <dsp:spPr>
        <a:xfrm>
          <a:off x="1740496" y="789386"/>
          <a:ext cx="1736610" cy="1736610"/>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28D310-F78C-448B-A9ED-F881BB5202AA}">
      <dsp:nvSpPr>
        <dsp:cNvPr id="0" name=""/>
        <dsp:cNvSpPr/>
      </dsp:nvSpPr>
      <dsp:spPr>
        <a:xfrm>
          <a:off x="2433868" y="-138500"/>
          <a:ext cx="1872415" cy="187241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390EE-BB64-4C17-B34F-91A4E56F44C6}">
      <dsp:nvSpPr>
        <dsp:cNvPr id="0" name=""/>
        <dsp:cNvSpPr/>
      </dsp:nvSpPr>
      <dsp:spPr>
        <a:xfrm>
          <a:off x="0" y="951127"/>
          <a:ext cx="4747139"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cap="small" baseline="0" dirty="0">
              <a:solidFill>
                <a:srgbClr val="FF0000"/>
              </a:solidFill>
            </a:rPr>
            <a:t>Sequential therapy </a:t>
          </a:r>
          <a:r>
            <a:rPr lang="en-US" sz="1600" b="1" kern="1200" cap="small" baseline="0" dirty="0"/>
            <a:t>refers to the use of a second rescue agent after failure of a first rescue agent</a:t>
          </a:r>
          <a:endParaRPr lang="it-IT" sz="1600" b="1" kern="1200" cap="small" baseline="0" dirty="0"/>
        </a:p>
      </dsp:txBody>
      <dsp:txXfrm>
        <a:off x="59399" y="1010526"/>
        <a:ext cx="4628341" cy="10980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EBFB8-B477-48CB-A58D-9DC055E16AB4}">
      <dsp:nvSpPr>
        <dsp:cNvPr id="0" name=""/>
        <dsp:cNvSpPr/>
      </dsp:nvSpPr>
      <dsp:spPr>
        <a:xfrm rot="10800000">
          <a:off x="1411206" y="1458"/>
          <a:ext cx="4341403" cy="1270779"/>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379" tIns="60960" rIns="113792" bIns="60960" numCol="1" spcCol="1270" anchor="t" anchorCtr="0">
          <a:noAutofit/>
        </a:bodyPr>
        <a:lstStyle/>
        <a:p>
          <a:pPr marL="0" lvl="0" indent="0" algn="l" defTabSz="711200">
            <a:lnSpc>
              <a:spcPct val="90000"/>
            </a:lnSpc>
            <a:spcBef>
              <a:spcPct val="0"/>
            </a:spcBef>
            <a:spcAft>
              <a:spcPct val="35000"/>
            </a:spcAft>
            <a:buNone/>
          </a:pPr>
          <a:r>
            <a:rPr lang="en-GB" altLang="it-IT" sz="1600" b="1" kern="1200" cap="small" baseline="0" dirty="0">
              <a:solidFill>
                <a:srgbClr val="FF0000"/>
              </a:solidFill>
              <a:latin typeface="+mn-lt"/>
              <a:cs typeface="Times New Roman" panose="02020603050405020304" pitchFamily="18" charset="0"/>
            </a:rPr>
            <a:t>Acute severe complicated UC</a:t>
          </a:r>
          <a:endParaRPr lang="it-IT" sz="1600" b="1" kern="1200" cap="small" baseline="0" dirty="0">
            <a:solidFill>
              <a:srgbClr val="FF0000"/>
            </a:solidFill>
            <a:latin typeface="+mn-lt"/>
          </a:endParaRPr>
        </a:p>
        <a:p>
          <a:pPr marL="171450" lvl="1" indent="-171450" algn="l" defTabSz="711200">
            <a:lnSpc>
              <a:spcPct val="90000"/>
            </a:lnSpc>
            <a:spcBef>
              <a:spcPct val="0"/>
            </a:spcBef>
            <a:spcAft>
              <a:spcPct val="15000"/>
            </a:spcAft>
            <a:buChar char="•"/>
          </a:pPr>
          <a:r>
            <a:rPr lang="en-GB" altLang="it-IT" sz="1600" b="1" i="1" kern="1200" cap="small" baseline="0" dirty="0">
              <a:latin typeface="+mn-lt"/>
              <a:cs typeface="Times New Roman" panose="02020603050405020304" pitchFamily="18" charset="0"/>
            </a:rPr>
            <a:t>Toxic megacolon</a:t>
          </a:r>
          <a:endParaRPr lang="it-IT" sz="1600" b="1" kern="1200" cap="small" baseline="0" dirty="0">
            <a:latin typeface="+mn-lt"/>
          </a:endParaRPr>
        </a:p>
        <a:p>
          <a:pPr marL="171450" lvl="1" indent="-171450" algn="l" defTabSz="711200">
            <a:lnSpc>
              <a:spcPct val="90000"/>
            </a:lnSpc>
            <a:spcBef>
              <a:spcPct val="0"/>
            </a:spcBef>
            <a:spcAft>
              <a:spcPct val="15000"/>
            </a:spcAft>
            <a:buChar char="•"/>
          </a:pPr>
          <a:r>
            <a:rPr lang="en-GB" altLang="it-IT" sz="1600" b="1" i="1" kern="1200" cap="small" baseline="0">
              <a:latin typeface="+mn-lt"/>
              <a:cs typeface="Times New Roman" panose="02020603050405020304" pitchFamily="18" charset="0"/>
            </a:rPr>
            <a:t>Colonic perforation</a:t>
          </a:r>
          <a:endParaRPr lang="en-GB" altLang="it-IT" sz="1600" b="1" i="1" kern="1200" cap="small" baseline="0" dirty="0">
            <a:latin typeface="+mn-lt"/>
            <a:cs typeface="Times New Roman" panose="02020603050405020304" pitchFamily="18" charset="0"/>
          </a:endParaRPr>
        </a:p>
        <a:p>
          <a:pPr marL="171450" lvl="1" indent="-171450" algn="l" defTabSz="711200">
            <a:lnSpc>
              <a:spcPct val="90000"/>
            </a:lnSpc>
            <a:spcBef>
              <a:spcPct val="0"/>
            </a:spcBef>
            <a:spcAft>
              <a:spcPct val="15000"/>
            </a:spcAft>
            <a:buChar char="•"/>
          </a:pPr>
          <a:r>
            <a:rPr lang="en-GB" altLang="it-IT" sz="1600" b="1" i="1" kern="1200" cap="small" baseline="0" dirty="0">
              <a:latin typeface="+mn-lt"/>
              <a:cs typeface="Times New Roman" panose="02020603050405020304" pitchFamily="18" charset="0"/>
            </a:rPr>
            <a:t>Severe haemorrhage</a:t>
          </a:r>
        </a:p>
      </dsp:txBody>
      <dsp:txXfrm rot="10800000">
        <a:off x="1728901" y="1458"/>
        <a:ext cx="4023708" cy="1270779"/>
      </dsp:txXfrm>
    </dsp:sp>
    <dsp:sp modelId="{BC902086-6DC7-4E46-960A-ACA3B8D15C45}">
      <dsp:nvSpPr>
        <dsp:cNvPr id="0" name=""/>
        <dsp:cNvSpPr/>
      </dsp:nvSpPr>
      <dsp:spPr>
        <a:xfrm>
          <a:off x="775816" y="1458"/>
          <a:ext cx="1270779" cy="1270779"/>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588F79-AE96-4388-87AA-4B3858521D1E}">
      <dsp:nvSpPr>
        <dsp:cNvPr id="0" name=""/>
        <dsp:cNvSpPr/>
      </dsp:nvSpPr>
      <dsp:spPr>
        <a:xfrm rot="10800000">
          <a:off x="1411206" y="1651576"/>
          <a:ext cx="4341403" cy="1270779"/>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379" tIns="60960" rIns="113792" bIns="60960" numCol="1" spcCol="1270" anchor="ctr" anchorCtr="0">
          <a:noAutofit/>
        </a:bodyPr>
        <a:lstStyle/>
        <a:p>
          <a:pPr marL="0" lvl="0" indent="0" algn="ctr" defTabSz="711200">
            <a:lnSpc>
              <a:spcPct val="90000"/>
            </a:lnSpc>
            <a:spcBef>
              <a:spcPct val="0"/>
            </a:spcBef>
            <a:spcAft>
              <a:spcPct val="35000"/>
            </a:spcAft>
            <a:buNone/>
          </a:pPr>
          <a:r>
            <a:rPr lang="en-GB" altLang="it-IT" sz="1600" b="1" kern="1200" cap="small" baseline="0" dirty="0">
              <a:solidFill>
                <a:srgbClr val="FF0000"/>
              </a:solidFill>
              <a:latin typeface="+mn-lt"/>
              <a:cs typeface="Times New Roman" panose="02020603050405020304" pitchFamily="18" charset="0"/>
            </a:rPr>
            <a:t>Acute severe </a:t>
          </a:r>
          <a:r>
            <a:rPr lang="en-GB" altLang="it-IT" sz="1600" b="1" u="none" kern="1200" cap="small" baseline="0" dirty="0">
              <a:solidFill>
                <a:srgbClr val="FF0000"/>
              </a:solidFill>
              <a:latin typeface="+mn-lt"/>
              <a:cs typeface="Times New Roman" panose="02020603050405020304" pitchFamily="18" charset="0"/>
            </a:rPr>
            <a:t>refractory</a:t>
          </a:r>
          <a:r>
            <a:rPr lang="en-GB" altLang="it-IT" sz="1600" b="1" kern="1200" cap="small" baseline="0" dirty="0">
              <a:solidFill>
                <a:srgbClr val="FF0000"/>
              </a:solidFill>
              <a:latin typeface="+mn-lt"/>
              <a:cs typeface="Times New Roman" panose="02020603050405020304" pitchFamily="18" charset="0"/>
            </a:rPr>
            <a:t> UC</a:t>
          </a:r>
        </a:p>
      </dsp:txBody>
      <dsp:txXfrm rot="10800000">
        <a:off x="1728901" y="1651576"/>
        <a:ext cx="4023708" cy="1270779"/>
      </dsp:txXfrm>
    </dsp:sp>
    <dsp:sp modelId="{84383268-1E90-465F-9EC4-C9AA8C78F085}">
      <dsp:nvSpPr>
        <dsp:cNvPr id="0" name=""/>
        <dsp:cNvSpPr/>
      </dsp:nvSpPr>
      <dsp:spPr>
        <a:xfrm>
          <a:off x="775816" y="1651576"/>
          <a:ext cx="1270779" cy="1270779"/>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73C5E-7405-4295-A7E2-FD94811C00C8}">
      <dsp:nvSpPr>
        <dsp:cNvPr id="0" name=""/>
        <dsp:cNvSpPr/>
      </dsp:nvSpPr>
      <dsp:spPr>
        <a:xfrm>
          <a:off x="-2019013" y="-369479"/>
          <a:ext cx="2643937" cy="2643937"/>
        </a:xfrm>
        <a:prstGeom prst="blockArc">
          <a:avLst>
            <a:gd name="adj1" fmla="val 18900000"/>
            <a:gd name="adj2" fmla="val 2700000"/>
            <a:gd name="adj3" fmla="val 817"/>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D1AE52-323F-44BA-A194-3D5C0334C8B0}">
      <dsp:nvSpPr>
        <dsp:cNvPr id="0" name=""/>
        <dsp:cNvSpPr/>
      </dsp:nvSpPr>
      <dsp:spPr>
        <a:xfrm>
          <a:off x="586595" y="269536"/>
          <a:ext cx="3320705" cy="142010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7550"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cap="small" baseline="0" dirty="0">
              <a:latin typeface="+mn-lt"/>
              <a:ea typeface="+mn-ea"/>
              <a:cs typeface="+mn-cs"/>
            </a:rPr>
            <a:t>Despite the negative perception of surgery patients experienced </a:t>
          </a:r>
          <a:r>
            <a:rPr lang="en-US" sz="1600" b="1" kern="1200" cap="small" baseline="0" dirty="0">
              <a:solidFill>
                <a:srgbClr val="FF0000"/>
              </a:solidFill>
              <a:latin typeface="+mn-lt"/>
              <a:ea typeface="+mn-ea"/>
              <a:cs typeface="+mn-cs"/>
            </a:rPr>
            <a:t>positive outcomes</a:t>
          </a:r>
          <a:r>
            <a:rPr lang="en-US" sz="1600" b="1" kern="1200" cap="small" baseline="0" dirty="0">
              <a:latin typeface="+mn-lt"/>
              <a:ea typeface="+mn-ea"/>
              <a:cs typeface="+mn-cs"/>
            </a:rPr>
            <a:t> from surgery, including improvement QoL and stoma acceptance </a:t>
          </a:r>
        </a:p>
      </dsp:txBody>
      <dsp:txXfrm>
        <a:off x="586595" y="269536"/>
        <a:ext cx="3320705" cy="1420106"/>
      </dsp:txXfrm>
    </dsp:sp>
    <dsp:sp modelId="{C95F7942-8664-47C4-A9A7-BDBD2F98393D}">
      <dsp:nvSpPr>
        <dsp:cNvPr id="0" name=""/>
        <dsp:cNvSpPr/>
      </dsp:nvSpPr>
      <dsp:spPr>
        <a:xfrm>
          <a:off x="0" y="431521"/>
          <a:ext cx="1173191" cy="117319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C87FE-AD33-4A6C-84EF-2497D027804E}">
      <dsp:nvSpPr>
        <dsp:cNvPr id="0" name=""/>
        <dsp:cNvSpPr/>
      </dsp:nvSpPr>
      <dsp:spPr>
        <a:xfrm>
          <a:off x="2460" y="0"/>
          <a:ext cx="2997926" cy="38832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it-IT" sz="2300" b="1" kern="1200" dirty="0"/>
            <a:t>AT</a:t>
          </a:r>
        </a:p>
      </dsp:txBody>
      <dsp:txXfrm>
        <a:off x="196624" y="0"/>
        <a:ext cx="2609599" cy="388327"/>
      </dsp:txXfrm>
    </dsp:sp>
    <dsp:sp modelId="{8873B80C-7FDC-4F4C-AA0C-F33A702312E7}">
      <dsp:nvSpPr>
        <dsp:cNvPr id="0" name=""/>
        <dsp:cNvSpPr/>
      </dsp:nvSpPr>
      <dsp:spPr>
        <a:xfrm>
          <a:off x="2700594" y="0"/>
          <a:ext cx="2997926" cy="388327"/>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it-IT" sz="2300" b="1" kern="1200" dirty="0"/>
            <a:t>ANY</a:t>
          </a:r>
        </a:p>
      </dsp:txBody>
      <dsp:txXfrm>
        <a:off x="2894758" y="0"/>
        <a:ext cx="2609599" cy="388327"/>
      </dsp:txXfrm>
    </dsp:sp>
    <dsp:sp modelId="{6919875D-B947-4685-A5B0-93ED2B6A9A90}">
      <dsp:nvSpPr>
        <dsp:cNvPr id="0" name=""/>
        <dsp:cNvSpPr/>
      </dsp:nvSpPr>
      <dsp:spPr>
        <a:xfrm>
          <a:off x="5401189" y="0"/>
          <a:ext cx="2997926" cy="388327"/>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it-IT" sz="2300" b="1" kern="1200" dirty="0"/>
            <a:t>STAGE</a:t>
          </a:r>
        </a:p>
      </dsp:txBody>
      <dsp:txXfrm>
        <a:off x="5595353" y="0"/>
        <a:ext cx="2609599" cy="38832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3FF09-E012-4BB7-84AA-ABD2832C8AB6}">
      <dsp:nvSpPr>
        <dsp:cNvPr id="0" name=""/>
        <dsp:cNvSpPr/>
      </dsp:nvSpPr>
      <dsp:spPr>
        <a:xfrm>
          <a:off x="1141" y="247"/>
          <a:ext cx="9944148" cy="15738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Joint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gastroenterologist</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with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surgeon</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(from the first day!)</a:t>
          </a:r>
          <a:endParaRPr lang="it-IT" sz="2400" b="1" kern="1200" cap="small" baseline="0" dirty="0">
            <a:effectLst>
              <a:outerShdw blurRad="38100" dist="38100" dir="2700000" algn="tl">
                <a:srgbClr val="000000">
                  <a:alpha val="43137"/>
                </a:srgbClr>
              </a:outerShdw>
            </a:effectLst>
            <a:latin typeface="+mn-lt"/>
          </a:endParaRPr>
        </a:p>
      </dsp:txBody>
      <dsp:txXfrm>
        <a:off x="47237" y="46343"/>
        <a:ext cx="9851956" cy="1481658"/>
      </dsp:txXfrm>
    </dsp:sp>
    <dsp:sp modelId="{C5FE7D8C-8CC9-41B6-8555-BA8FF627FB9A}">
      <dsp:nvSpPr>
        <dsp:cNvPr id="0" name=""/>
        <dsp:cNvSpPr/>
      </dsp:nvSpPr>
      <dsp:spPr>
        <a:xfrm>
          <a:off x="1141" y="1747072"/>
          <a:ext cx="6495825" cy="15738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Save the life –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not</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the colon!</a:t>
          </a:r>
          <a:endParaRPr lang="it-IT" sz="2400" b="1" kern="1200" cap="small" baseline="0" dirty="0">
            <a:effectLst>
              <a:outerShdw blurRad="38100" dist="38100" dir="2700000" algn="tl">
                <a:srgbClr val="000000">
                  <a:alpha val="43137"/>
                </a:srgbClr>
              </a:outerShdw>
            </a:effectLst>
            <a:latin typeface="+mn-lt"/>
          </a:endParaRPr>
        </a:p>
      </dsp:txBody>
      <dsp:txXfrm>
        <a:off x="47237" y="1793168"/>
        <a:ext cx="6403633" cy="1481658"/>
      </dsp:txXfrm>
    </dsp:sp>
    <dsp:sp modelId="{CBBE4FD1-014C-4493-8179-56B75BA7BB2F}">
      <dsp:nvSpPr>
        <dsp:cNvPr id="0" name=""/>
        <dsp:cNvSpPr/>
      </dsp:nvSpPr>
      <dsp:spPr>
        <a:xfrm>
          <a:off x="1141" y="3493897"/>
          <a:ext cx="3181109" cy="15738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Wait</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and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early</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re-</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evaluate</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to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improve</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decisional</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process</a:t>
          </a:r>
          <a:endParaRPr lang="it-IT" sz="2400" b="1" kern="1200" cap="small" baseline="0" dirty="0">
            <a:effectLst>
              <a:outerShdw blurRad="38100" dist="38100" dir="2700000" algn="tl">
                <a:srgbClr val="000000">
                  <a:alpha val="43137"/>
                </a:srgbClr>
              </a:outerShdw>
            </a:effectLst>
            <a:latin typeface="+mn-lt"/>
          </a:endParaRPr>
        </a:p>
      </dsp:txBody>
      <dsp:txXfrm>
        <a:off x="47237" y="3539993"/>
        <a:ext cx="3088917" cy="1481658"/>
      </dsp:txXfrm>
    </dsp:sp>
    <dsp:sp modelId="{79833FB2-8B3B-438E-873D-733226CAA183}">
      <dsp:nvSpPr>
        <dsp:cNvPr id="0" name=""/>
        <dsp:cNvSpPr/>
      </dsp:nvSpPr>
      <dsp:spPr>
        <a:xfrm>
          <a:off x="3315857" y="3493897"/>
          <a:ext cx="3181109" cy="15738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Remember thromboprophylaxis and nutritional management</a:t>
          </a:r>
          <a:endParaRPr lang="it-IT" sz="2400" b="1" kern="1200" cap="small" baseline="0" dirty="0">
            <a:effectLst>
              <a:outerShdw blurRad="38100" dist="38100" dir="2700000" algn="tl">
                <a:srgbClr val="000000">
                  <a:alpha val="43137"/>
                </a:srgbClr>
              </a:outerShdw>
            </a:effectLst>
            <a:latin typeface="+mn-lt"/>
          </a:endParaRPr>
        </a:p>
      </dsp:txBody>
      <dsp:txXfrm>
        <a:off x="3361953" y="3539993"/>
        <a:ext cx="3088917" cy="1481658"/>
      </dsp:txXfrm>
    </dsp:sp>
    <dsp:sp modelId="{7E7D53F3-9514-4A64-95B0-2FCF4398C1C3}">
      <dsp:nvSpPr>
        <dsp:cNvPr id="0" name=""/>
        <dsp:cNvSpPr/>
      </dsp:nvSpPr>
      <dsp:spPr>
        <a:xfrm>
          <a:off x="6764180" y="1747072"/>
          <a:ext cx="3181109" cy="15738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Clear multi-</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directional</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communication</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with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other</a:t>
          </a: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specialists</a:t>
          </a:r>
          <a:endParaRPr lang="it-IT" sz="2400" b="1" kern="1200" cap="small" baseline="0" dirty="0">
            <a:effectLst>
              <a:outerShdw blurRad="38100" dist="38100" dir="2700000" algn="tl">
                <a:srgbClr val="000000">
                  <a:alpha val="43137"/>
                </a:srgbClr>
              </a:outerShdw>
            </a:effectLst>
            <a:latin typeface="+mn-lt"/>
          </a:endParaRPr>
        </a:p>
      </dsp:txBody>
      <dsp:txXfrm>
        <a:off x="6810276" y="1793168"/>
        <a:ext cx="3088917" cy="1481658"/>
      </dsp:txXfrm>
    </dsp:sp>
    <dsp:sp modelId="{8682171A-CFE9-44A7-9880-CEC01524B01B}">
      <dsp:nvSpPr>
        <dsp:cNvPr id="0" name=""/>
        <dsp:cNvSpPr/>
      </dsp:nvSpPr>
      <dsp:spPr>
        <a:xfrm>
          <a:off x="6764180" y="3493897"/>
          <a:ext cx="3181109" cy="15738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cap="small" baseline="0" dirty="0">
              <a:effectLst>
                <a:outerShdw blurRad="38100" dist="38100" dir="2700000" algn="tl">
                  <a:srgbClr val="000000">
                    <a:alpha val="43137"/>
                  </a:srgbClr>
                </a:outerShdw>
              </a:effectLst>
              <a:latin typeface="+mn-lt"/>
              <a:cs typeface="Times New Roman" panose="02020603050405020304" pitchFamily="18" charset="0"/>
            </a:rPr>
            <a:t>Rule out the </a:t>
          </a:r>
          <a:r>
            <a:rPr lang="it-IT" sz="2400" b="1" kern="1200" cap="small" baseline="0" dirty="0" err="1">
              <a:effectLst>
                <a:outerShdw blurRad="38100" dist="38100" dir="2700000" algn="tl">
                  <a:srgbClr val="000000">
                    <a:alpha val="43137"/>
                  </a:srgbClr>
                </a:outerShdw>
              </a:effectLst>
              <a:latin typeface="+mn-lt"/>
              <a:cs typeface="Times New Roman" panose="02020603050405020304" pitchFamily="18" charset="0"/>
            </a:rPr>
            <a:t>infections</a:t>
          </a:r>
          <a:endParaRPr lang="it-IT" sz="2400" b="1" kern="1200" cap="small" baseline="0" dirty="0">
            <a:effectLst>
              <a:outerShdw blurRad="38100" dist="38100" dir="2700000" algn="tl">
                <a:srgbClr val="000000">
                  <a:alpha val="43137"/>
                </a:srgbClr>
              </a:outerShdw>
            </a:effectLst>
            <a:latin typeface="+mn-lt"/>
          </a:endParaRPr>
        </a:p>
      </dsp:txBody>
      <dsp:txXfrm>
        <a:off x="6810276" y="3539993"/>
        <a:ext cx="3088917" cy="1481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0AB8F-637B-4D9A-BDDF-1C5D1DE6C259}">
      <dsp:nvSpPr>
        <dsp:cNvPr id="0" name=""/>
        <dsp:cNvSpPr/>
      </dsp:nvSpPr>
      <dsp:spPr>
        <a:xfrm rot="5400000">
          <a:off x="229" y="1335849"/>
          <a:ext cx="2981860" cy="2982318"/>
        </a:xfrm>
        <a:prstGeom prst="blockArc">
          <a:avLst>
            <a:gd name="adj1" fmla="val 13500000"/>
            <a:gd name="adj2" fmla="val 18900000"/>
            <a:gd name="adj3" fmla="val 496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A43C5-0BBD-44E9-8E1F-2A739F92A0DC}">
      <dsp:nvSpPr>
        <dsp:cNvPr id="0" name=""/>
        <dsp:cNvSpPr/>
      </dsp:nvSpPr>
      <dsp:spPr>
        <a:xfrm rot="16200000">
          <a:off x="3069175" y="1335849"/>
          <a:ext cx="2981860" cy="2982318"/>
        </a:xfrm>
        <a:prstGeom prst="blockArc">
          <a:avLst>
            <a:gd name="adj1" fmla="val 13500000"/>
            <a:gd name="adj2" fmla="val 18900000"/>
            <a:gd name="adj3" fmla="val 496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B7F1E-67AB-4B91-AAB8-27E02362FC99}">
      <dsp:nvSpPr>
        <dsp:cNvPr id="0" name=""/>
        <dsp:cNvSpPr/>
      </dsp:nvSpPr>
      <dsp:spPr>
        <a:xfrm>
          <a:off x="3421771" y="3926285"/>
          <a:ext cx="2264035" cy="59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b="1" kern="1200" cap="small" baseline="0" dirty="0" err="1">
              <a:solidFill>
                <a:schemeClr val="accent1">
                  <a:lumMod val="50000"/>
                </a:schemeClr>
              </a:solidFill>
            </a:rPr>
            <a:t>Teamwork</a:t>
          </a:r>
          <a:endParaRPr lang="it-IT" sz="2800" b="1" kern="1200" cap="small" baseline="0" dirty="0">
            <a:solidFill>
              <a:schemeClr val="accent1">
                <a:lumMod val="50000"/>
              </a:schemeClr>
            </a:solidFill>
          </a:endParaRPr>
        </a:p>
      </dsp:txBody>
      <dsp:txXfrm>
        <a:off x="3421771" y="3926285"/>
        <a:ext cx="2264035" cy="596563"/>
      </dsp:txXfrm>
    </dsp:sp>
    <dsp:sp modelId="{51A9F47A-FBA0-494E-AAD9-F52CC93A150C}">
      <dsp:nvSpPr>
        <dsp:cNvPr id="0" name=""/>
        <dsp:cNvSpPr/>
      </dsp:nvSpPr>
      <dsp:spPr>
        <a:xfrm rot="5400000">
          <a:off x="2973524" y="1335849"/>
          <a:ext cx="2981860" cy="2982318"/>
        </a:xfrm>
        <a:prstGeom prst="blockArc">
          <a:avLst>
            <a:gd name="adj1" fmla="val 13500000"/>
            <a:gd name="adj2" fmla="val 18900000"/>
            <a:gd name="adj3" fmla="val 496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2BE44D-9A09-4C29-9C76-B2469793D09D}">
      <dsp:nvSpPr>
        <dsp:cNvPr id="0" name=""/>
        <dsp:cNvSpPr/>
      </dsp:nvSpPr>
      <dsp:spPr>
        <a:xfrm rot="16200000">
          <a:off x="6041568" y="1335849"/>
          <a:ext cx="2981860" cy="2982318"/>
        </a:xfrm>
        <a:prstGeom prst="blockArc">
          <a:avLst>
            <a:gd name="adj1" fmla="val 13500000"/>
            <a:gd name="adj2" fmla="val 18900000"/>
            <a:gd name="adj3" fmla="val 496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73E3B-FFB6-42AD-B977-B1A2CDC21D07}">
      <dsp:nvSpPr>
        <dsp:cNvPr id="0" name=""/>
        <dsp:cNvSpPr/>
      </dsp:nvSpPr>
      <dsp:spPr>
        <a:xfrm>
          <a:off x="6176693" y="3926285"/>
          <a:ext cx="2264035" cy="59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b="1" kern="1200" cap="small" baseline="0" dirty="0" err="1">
              <a:solidFill>
                <a:schemeClr val="accent1">
                  <a:lumMod val="50000"/>
                </a:schemeClr>
              </a:solidFill>
            </a:rPr>
            <a:t>Turning</a:t>
          </a:r>
          <a:r>
            <a:rPr lang="it-IT" sz="2800" b="1" kern="1200" cap="small" baseline="0" dirty="0">
              <a:solidFill>
                <a:schemeClr val="accent1">
                  <a:lumMod val="50000"/>
                </a:schemeClr>
              </a:solidFill>
            </a:rPr>
            <a:t> </a:t>
          </a:r>
          <a:r>
            <a:rPr lang="it-IT" sz="2800" b="1" kern="1200" cap="small" baseline="0" dirty="0" err="1">
              <a:solidFill>
                <a:schemeClr val="accent1">
                  <a:lumMod val="50000"/>
                </a:schemeClr>
              </a:solidFill>
            </a:rPr>
            <a:t>points</a:t>
          </a:r>
          <a:endParaRPr lang="it-IT" sz="2800" b="1" kern="1200" cap="small" baseline="0" dirty="0">
            <a:solidFill>
              <a:schemeClr val="accent1">
                <a:lumMod val="50000"/>
              </a:schemeClr>
            </a:solidFill>
          </a:endParaRPr>
        </a:p>
      </dsp:txBody>
      <dsp:txXfrm>
        <a:off x="6176693" y="3926285"/>
        <a:ext cx="2264035" cy="596563"/>
      </dsp:txXfrm>
    </dsp:sp>
    <dsp:sp modelId="{DC27BA7F-483E-47C0-AD7F-09FE19076B2B}">
      <dsp:nvSpPr>
        <dsp:cNvPr id="0" name=""/>
        <dsp:cNvSpPr/>
      </dsp:nvSpPr>
      <dsp:spPr>
        <a:xfrm>
          <a:off x="3349022" y="2191701"/>
          <a:ext cx="1366217" cy="136621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it-IT" sz="1800" b="1" kern="1200" cap="small" baseline="0" dirty="0" err="1"/>
            <a:t>Clinical</a:t>
          </a:r>
          <a:endParaRPr lang="it-IT" sz="1800" b="1" kern="1200" cap="small" baseline="0" dirty="0"/>
        </a:p>
      </dsp:txBody>
      <dsp:txXfrm>
        <a:off x="3539800" y="2352807"/>
        <a:ext cx="787729" cy="1044005"/>
      </dsp:txXfrm>
    </dsp:sp>
    <dsp:sp modelId="{FBB8EF6B-6417-4B62-9556-BFCE61F0518C}">
      <dsp:nvSpPr>
        <dsp:cNvPr id="0" name=""/>
        <dsp:cNvSpPr/>
      </dsp:nvSpPr>
      <dsp:spPr>
        <a:xfrm>
          <a:off x="4333683" y="2191701"/>
          <a:ext cx="1366217" cy="1366217"/>
        </a:xfrm>
        <a:prstGeom prst="ellipse">
          <a:avLst/>
        </a:prstGeom>
        <a:solidFill>
          <a:schemeClr val="accent5">
            <a:alpha val="50000"/>
            <a:hueOff val="-1050478"/>
            <a:satOff val="-1461"/>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it-IT" sz="1800" b="1" kern="1200" cap="small" baseline="0" dirty="0" err="1"/>
            <a:t>Surgical</a:t>
          </a:r>
          <a:endParaRPr lang="it-IT" sz="1800" b="1" kern="1200" cap="small" baseline="0" dirty="0"/>
        </a:p>
      </dsp:txBody>
      <dsp:txXfrm>
        <a:off x="4721394" y="2352807"/>
        <a:ext cx="787729" cy="1044005"/>
      </dsp:txXfrm>
    </dsp:sp>
    <dsp:sp modelId="{56BB3BE5-5A85-4793-963E-97875AA74FEA}">
      <dsp:nvSpPr>
        <dsp:cNvPr id="0" name=""/>
        <dsp:cNvSpPr/>
      </dsp:nvSpPr>
      <dsp:spPr>
        <a:xfrm>
          <a:off x="860109" y="1788743"/>
          <a:ext cx="944828" cy="944851"/>
        </a:xfrm>
        <a:prstGeom prst="ellipse">
          <a:avLst/>
        </a:prstGeom>
        <a:solidFill>
          <a:schemeClr val="accent5">
            <a:alpha val="50000"/>
            <a:hueOff val="-2100956"/>
            <a:satOff val="-2922"/>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1" kern="1200" cap="small" baseline="0" dirty="0"/>
            <a:t>Hospital</a:t>
          </a:r>
          <a:br>
            <a:rPr lang="it-IT" sz="1200" b="1" kern="1200" cap="small" baseline="0" dirty="0"/>
          </a:br>
          <a:r>
            <a:rPr lang="it-IT" sz="1200" b="1" kern="1200" cap="small" baseline="0" dirty="0" err="1"/>
            <a:t>Setting</a:t>
          </a:r>
          <a:endParaRPr lang="it-IT" sz="1050" b="1" kern="1200" cap="small" baseline="0" dirty="0"/>
        </a:p>
      </dsp:txBody>
      <dsp:txXfrm>
        <a:off x="998476" y="1927113"/>
        <a:ext cx="668094" cy="668111"/>
      </dsp:txXfrm>
    </dsp:sp>
    <dsp:sp modelId="{11B9B799-518A-4B70-B839-4FAEA6639822}">
      <dsp:nvSpPr>
        <dsp:cNvPr id="0" name=""/>
        <dsp:cNvSpPr/>
      </dsp:nvSpPr>
      <dsp:spPr>
        <a:xfrm>
          <a:off x="511641" y="2578681"/>
          <a:ext cx="464107" cy="463921"/>
        </a:xfrm>
        <a:prstGeom prst="ellipse">
          <a:avLst/>
        </a:prstGeom>
        <a:solidFill>
          <a:schemeClr val="accent5">
            <a:alpha val="50000"/>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951511A-A85B-4CAC-86D7-B0184451A3FB}">
      <dsp:nvSpPr>
        <dsp:cNvPr id="0" name=""/>
        <dsp:cNvSpPr/>
      </dsp:nvSpPr>
      <dsp:spPr>
        <a:xfrm>
          <a:off x="1882474" y="1974599"/>
          <a:ext cx="270046" cy="269869"/>
        </a:xfrm>
        <a:prstGeom prst="ellipse">
          <a:avLst/>
        </a:prstGeom>
        <a:solidFill>
          <a:schemeClr val="accent5">
            <a:alpha val="50000"/>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E0E2F5A-390A-4496-8BE4-4666A5667186}">
      <dsp:nvSpPr>
        <dsp:cNvPr id="0" name=""/>
        <dsp:cNvSpPr/>
      </dsp:nvSpPr>
      <dsp:spPr>
        <a:xfrm>
          <a:off x="1782120" y="2353072"/>
          <a:ext cx="944828" cy="944851"/>
        </a:xfrm>
        <a:prstGeom prst="ellipse">
          <a:avLst/>
        </a:prstGeom>
        <a:solidFill>
          <a:schemeClr val="accent5">
            <a:alpha val="50000"/>
            <a:hueOff val="-5252389"/>
            <a:satOff val="-7306"/>
            <a:lumOff val="-28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cap="small" baseline="0" dirty="0" err="1"/>
            <a:t>Diagnosis</a:t>
          </a:r>
          <a:endParaRPr lang="it-IT" sz="800" b="1" kern="1200" cap="small" baseline="0" dirty="0"/>
        </a:p>
      </dsp:txBody>
      <dsp:txXfrm>
        <a:off x="1920487" y="2491442"/>
        <a:ext cx="668094" cy="668111"/>
      </dsp:txXfrm>
    </dsp:sp>
    <dsp:sp modelId="{4BD11AAE-6513-4D30-9AD9-FED5DD1A9FBB}">
      <dsp:nvSpPr>
        <dsp:cNvPr id="0" name=""/>
        <dsp:cNvSpPr/>
      </dsp:nvSpPr>
      <dsp:spPr>
        <a:xfrm>
          <a:off x="1880923" y="3355708"/>
          <a:ext cx="270046" cy="269869"/>
        </a:xfrm>
        <a:prstGeom prst="ellipse">
          <a:avLst/>
        </a:prstGeom>
        <a:solidFill>
          <a:schemeClr val="accent5">
            <a:alpha val="50000"/>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C2D05EF-0EE7-4836-B06B-15579A13E0BB}">
      <dsp:nvSpPr>
        <dsp:cNvPr id="0" name=""/>
        <dsp:cNvSpPr/>
      </dsp:nvSpPr>
      <dsp:spPr>
        <a:xfrm>
          <a:off x="876945" y="2893016"/>
          <a:ext cx="944828" cy="944851"/>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cap="small" baseline="0" dirty="0" err="1"/>
            <a:t>Therapy</a:t>
          </a:r>
          <a:endParaRPr lang="it-IT" sz="800" b="1" kern="1200" cap="small" baseline="0" dirty="0"/>
        </a:p>
      </dsp:txBody>
      <dsp:txXfrm>
        <a:off x="1015312" y="3031386"/>
        <a:ext cx="668094" cy="668111"/>
      </dsp:txXfrm>
    </dsp:sp>
    <dsp:sp modelId="{6A4F1869-1D1C-4315-831F-B230C0D55B22}">
      <dsp:nvSpPr>
        <dsp:cNvPr id="0" name=""/>
        <dsp:cNvSpPr/>
      </dsp:nvSpPr>
      <dsp:spPr>
        <a:xfrm>
          <a:off x="6433868" y="1952399"/>
          <a:ext cx="1741565" cy="174125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cap="small" baseline="0" dirty="0" err="1"/>
            <a:t>Assessment</a:t>
          </a:r>
          <a:r>
            <a:rPr lang="it-IT" sz="1800" b="1" kern="1200" cap="small" baseline="0" dirty="0"/>
            <a:t> Evaluation</a:t>
          </a:r>
        </a:p>
      </dsp:txBody>
      <dsp:txXfrm>
        <a:off x="6688914" y="2207399"/>
        <a:ext cx="1231473" cy="1231251"/>
      </dsp:txXfrm>
    </dsp:sp>
    <dsp:sp modelId="{E1DBEECE-A6E4-478B-B2C7-A481C5CD2CEA}">
      <dsp:nvSpPr>
        <dsp:cNvPr id="0" name=""/>
        <dsp:cNvSpPr/>
      </dsp:nvSpPr>
      <dsp:spPr>
        <a:xfrm>
          <a:off x="560369" y="3926285"/>
          <a:ext cx="2264035" cy="59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b="1" kern="1200" cap="small" baseline="0" dirty="0">
              <a:solidFill>
                <a:schemeClr val="accent1">
                  <a:lumMod val="50000"/>
                </a:schemeClr>
              </a:solidFill>
            </a:rPr>
            <a:t>Timing</a:t>
          </a:r>
        </a:p>
      </dsp:txBody>
      <dsp:txXfrm>
        <a:off x="560369" y="3926285"/>
        <a:ext cx="2264035" cy="596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DB03D-823C-4265-A186-F762B70CAB14}">
      <dsp:nvSpPr>
        <dsp:cNvPr id="0" name=""/>
        <dsp:cNvSpPr/>
      </dsp:nvSpPr>
      <dsp:spPr>
        <a:xfrm>
          <a:off x="518382" y="126681"/>
          <a:ext cx="1166644" cy="98123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12750-363A-4397-9F68-624EE89A586D}">
      <dsp:nvSpPr>
        <dsp:cNvPr id="0" name=""/>
        <dsp:cNvSpPr/>
      </dsp:nvSpPr>
      <dsp:spPr>
        <a:xfrm>
          <a:off x="83765" y="539174"/>
          <a:ext cx="632279" cy="63227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it-IT" sz="1050" b="1" kern="1200" cap="small" baseline="0" dirty="0" err="1">
              <a:solidFill>
                <a:schemeClr val="accent1">
                  <a:lumMod val="50000"/>
                </a:schemeClr>
              </a:solidFill>
            </a:rPr>
            <a:t>Diagnosis</a:t>
          </a:r>
          <a:endParaRPr lang="it-IT" sz="1000" b="1" kern="1200" cap="small" baseline="0" dirty="0">
            <a:solidFill>
              <a:schemeClr val="accent1">
                <a:lumMod val="50000"/>
              </a:schemeClr>
            </a:solidFill>
          </a:endParaRPr>
        </a:p>
      </dsp:txBody>
      <dsp:txXfrm>
        <a:off x="83765" y="539174"/>
        <a:ext cx="632279" cy="6322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DB03D-823C-4265-A186-F762B70CAB14}">
      <dsp:nvSpPr>
        <dsp:cNvPr id="0" name=""/>
        <dsp:cNvSpPr/>
      </dsp:nvSpPr>
      <dsp:spPr>
        <a:xfrm>
          <a:off x="518177" y="173190"/>
          <a:ext cx="1167298" cy="98178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12750-363A-4397-9F68-624EE89A586D}">
      <dsp:nvSpPr>
        <dsp:cNvPr id="0" name=""/>
        <dsp:cNvSpPr/>
      </dsp:nvSpPr>
      <dsp:spPr>
        <a:xfrm>
          <a:off x="83317" y="585913"/>
          <a:ext cx="632633" cy="63263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1" kern="1200" cap="small" baseline="0" dirty="0">
              <a:solidFill>
                <a:schemeClr val="accent1">
                  <a:lumMod val="50000"/>
                </a:schemeClr>
              </a:solidFill>
            </a:rPr>
            <a:t>Hospital setting</a:t>
          </a:r>
        </a:p>
      </dsp:txBody>
      <dsp:txXfrm>
        <a:off x="83317" y="585913"/>
        <a:ext cx="632633" cy="6326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DB03D-823C-4265-A186-F762B70CAB14}">
      <dsp:nvSpPr>
        <dsp:cNvPr id="0" name=""/>
        <dsp:cNvSpPr/>
      </dsp:nvSpPr>
      <dsp:spPr>
        <a:xfrm>
          <a:off x="518382" y="126681"/>
          <a:ext cx="1166644" cy="98123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12750-363A-4397-9F68-624EE89A586D}">
      <dsp:nvSpPr>
        <dsp:cNvPr id="0" name=""/>
        <dsp:cNvSpPr/>
      </dsp:nvSpPr>
      <dsp:spPr>
        <a:xfrm>
          <a:off x="83765" y="539174"/>
          <a:ext cx="632279" cy="63227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it-IT" sz="1050" b="1" kern="1200" cap="small" baseline="0" dirty="0" err="1">
              <a:solidFill>
                <a:schemeClr val="accent1">
                  <a:lumMod val="50000"/>
                </a:schemeClr>
              </a:solidFill>
            </a:rPr>
            <a:t>Diagnosis</a:t>
          </a:r>
          <a:endParaRPr lang="it-IT" sz="1000" b="1" kern="1200" cap="small" baseline="0" dirty="0">
            <a:solidFill>
              <a:schemeClr val="accent1">
                <a:lumMod val="50000"/>
              </a:schemeClr>
            </a:solidFill>
          </a:endParaRPr>
        </a:p>
      </dsp:txBody>
      <dsp:txXfrm>
        <a:off x="83765" y="539174"/>
        <a:ext cx="632279" cy="6322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DB03D-823C-4265-A186-F762B70CAB14}">
      <dsp:nvSpPr>
        <dsp:cNvPr id="0" name=""/>
        <dsp:cNvSpPr/>
      </dsp:nvSpPr>
      <dsp:spPr>
        <a:xfrm>
          <a:off x="716374" y="8450"/>
          <a:ext cx="1112895" cy="93602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12750-363A-4397-9F68-624EE89A586D}">
      <dsp:nvSpPr>
        <dsp:cNvPr id="0" name=""/>
        <dsp:cNvSpPr/>
      </dsp:nvSpPr>
      <dsp:spPr>
        <a:xfrm>
          <a:off x="150890" y="445182"/>
          <a:ext cx="603149" cy="60314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b="1" kern="1200" cap="small" baseline="0" dirty="0">
              <a:solidFill>
                <a:schemeClr val="accent1">
                  <a:lumMod val="50000"/>
                </a:schemeClr>
              </a:solidFill>
            </a:rPr>
            <a:t>Therapies</a:t>
          </a:r>
        </a:p>
      </dsp:txBody>
      <dsp:txXfrm>
        <a:off x="150890" y="445182"/>
        <a:ext cx="603149" cy="6031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0.22625</cdr:x>
      <cdr:y>0.10425</cdr:y>
    </cdr:from>
    <cdr:to>
      <cdr:x>0.69825</cdr:x>
      <cdr:y>0.49775</cdr:y>
    </cdr:to>
    <cdr:cxnSp macro="">
      <cdr:nvCxnSpPr>
        <cdr:cNvPr id="1026" name="AutoShape 2">
          <a:extLst xmlns:a="http://schemas.openxmlformats.org/drawingml/2006/main">
            <a:ext uri="{FF2B5EF4-FFF2-40B4-BE49-F238E27FC236}">
              <a16:creationId xmlns:a16="http://schemas.microsoft.com/office/drawing/2014/main" id="{8AB3D999-C1D9-9FF8-6207-7E1F2146DC1A}"/>
            </a:ext>
          </a:extLst>
        </cdr:cNvPr>
        <cdr:cNvCxnSpPr>
          <a:cxnSpLocks xmlns:a="http://schemas.openxmlformats.org/drawingml/2006/main" noChangeShapeType="1"/>
        </cdr:cNvCxnSpPr>
      </cdr:nvCxnSpPr>
      <cdr:spPr bwMode="auto">
        <a:xfrm xmlns:a="http://schemas.openxmlformats.org/drawingml/2006/main" flipV="1">
          <a:off x="1953895" y="418376"/>
          <a:ext cx="4076192" cy="1579194"/>
        </a:xfrm>
        <a:prstGeom xmlns:a="http://schemas.openxmlformats.org/drawingml/2006/main" prst="bentConnector3">
          <a:avLst>
            <a:gd name="adj1" fmla="val 468"/>
          </a:avLst>
        </a:prstGeom>
        <a:ln xmlns:a="http://schemas.openxmlformats.org/drawingml/2006/main">
          <a:headEnd/>
          <a:tailEnd/>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70E77-39EB-1040-A2F0-90834BDF876B}" type="datetimeFigureOut">
              <a:rPr lang="it-IT" smtClean="0"/>
              <a:t>10/05/2026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A4E7AB-4B60-044B-A5E3-BE70E317DBFA}" type="slidenum">
              <a:rPr lang="it-IT" smtClean="0"/>
              <a:t>‹N›</a:t>
            </a:fld>
            <a:endParaRPr lang="it-IT"/>
          </a:p>
        </p:txBody>
      </p:sp>
    </p:spTree>
    <p:extLst>
      <p:ext uri="{BB962C8B-B14F-4D97-AF65-F5344CB8AC3E}">
        <p14:creationId xmlns:p14="http://schemas.microsoft.com/office/powerpoint/2010/main" val="398191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linicaltrials.gov/show/NCT0054215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ubmed.ncbi.nlm.nih.gov/40339949/#full-view-affiliation-3" TargetMode="External"/><Relationship Id="rId13" Type="http://schemas.openxmlformats.org/officeDocument/2006/relationships/hyperlink" Target="https://pubmed.ncbi.nlm.nih.gov/?sort=date&amp;term=De+Silva+TA&amp;cauthor_id=40339949" TargetMode="External"/><Relationship Id="rId18" Type="http://schemas.openxmlformats.org/officeDocument/2006/relationships/hyperlink" Target="https://pubmed.ncbi.nlm.nih.gov/40339949/#full-view-affiliation-7" TargetMode="External"/><Relationship Id="rId3" Type="http://schemas.openxmlformats.org/officeDocument/2006/relationships/hyperlink" Target="https://pubmed.ncbi.nlm.nih.gov/?sort=date&amp;term=Vuyyuru+SK&amp;cauthor_id=40339949" TargetMode="External"/><Relationship Id="rId21" Type="http://schemas.openxmlformats.org/officeDocument/2006/relationships/hyperlink" Target="https://pubmed.ncbi.nlm.nih.gov/?sort=date&amp;term=Peyrin+Biroulet+L&amp;cauthor_id=40339949" TargetMode="External"/><Relationship Id="rId7" Type="http://schemas.openxmlformats.org/officeDocument/2006/relationships/hyperlink" Target="https://pubmed.ncbi.nlm.nih.gov/?sort=date&amp;term=Yuan+Y&amp;cauthor_id=40339949" TargetMode="External"/><Relationship Id="rId12" Type="http://schemas.openxmlformats.org/officeDocument/2006/relationships/hyperlink" Target="https://pubmed.ncbi.nlm.nih.gov/40339949/#full-view-affiliation-5" TargetMode="External"/><Relationship Id="rId17" Type="http://schemas.openxmlformats.org/officeDocument/2006/relationships/hyperlink" Target="https://pubmed.ncbi.nlm.nih.gov/?sort=date&amp;term=Ma+C&amp;cauthor_id=40339949" TargetMode="External"/><Relationship Id="rId2" Type="http://schemas.openxmlformats.org/officeDocument/2006/relationships/slide" Target="../slides/slide16.xml"/><Relationship Id="rId16" Type="http://schemas.openxmlformats.org/officeDocument/2006/relationships/hyperlink" Target="https://pubmed.ncbi.nlm.nih.gov/40339949/#full-view-affiliation-6" TargetMode="External"/><Relationship Id="rId20" Type="http://schemas.openxmlformats.org/officeDocument/2006/relationships/hyperlink" Target="https://pubmed.ncbi.nlm.nih.gov/40339949/#full-view-affiliation-8" TargetMode="External"/><Relationship Id="rId1" Type="http://schemas.openxmlformats.org/officeDocument/2006/relationships/notesMaster" Target="../notesMasters/notesMaster1.xml"/><Relationship Id="rId6" Type="http://schemas.openxmlformats.org/officeDocument/2006/relationships/hyperlink" Target="https://pubmed.ncbi.nlm.nih.gov/40339949/#full-view-affiliation-2" TargetMode="External"/><Relationship Id="rId11" Type="http://schemas.openxmlformats.org/officeDocument/2006/relationships/hyperlink" Target="https://pubmed.ncbi.nlm.nih.gov/?sort=date&amp;term=Alphonsus+L&amp;cauthor_id=40339949" TargetMode="External"/><Relationship Id="rId24" Type="http://schemas.openxmlformats.org/officeDocument/2006/relationships/hyperlink" Target="https://pubmed.ncbi.nlm.nih.gov/40339949/#full-view-affiliation-10" TargetMode="External"/><Relationship Id="rId5" Type="http://schemas.openxmlformats.org/officeDocument/2006/relationships/hyperlink" Target="https://pubmed.ncbi.nlm.nih.gov/?sort=date&amp;term=Shaban+N&amp;cauthor_id=40339949" TargetMode="External"/><Relationship Id="rId15" Type="http://schemas.openxmlformats.org/officeDocument/2006/relationships/hyperlink" Target="https://pubmed.ncbi.nlm.nih.gov/?sort=date&amp;term=MacDonald+JK&amp;cauthor_id=40339949" TargetMode="External"/><Relationship Id="rId23" Type="http://schemas.openxmlformats.org/officeDocument/2006/relationships/hyperlink" Target="https://pubmed.ncbi.nlm.nih.gov/?sort=date&amp;term=Jairath+V&amp;cauthor_id=40339949" TargetMode="External"/><Relationship Id="rId10" Type="http://schemas.openxmlformats.org/officeDocument/2006/relationships/hyperlink" Target="https://pubmed.ncbi.nlm.nih.gov/40339949/#full-view-affiliation-4" TargetMode="External"/><Relationship Id="rId19" Type="http://schemas.openxmlformats.org/officeDocument/2006/relationships/hyperlink" Target="https://pubmed.ncbi.nlm.nih.gov/?sort=date&amp;term=Dulai+PS&amp;cauthor_id=40339949" TargetMode="External"/><Relationship Id="rId4" Type="http://schemas.openxmlformats.org/officeDocument/2006/relationships/hyperlink" Target="https://pubmed.ncbi.nlm.nih.gov/40339949/#full-view-affiliation-1" TargetMode="External"/><Relationship Id="rId9" Type="http://schemas.openxmlformats.org/officeDocument/2006/relationships/hyperlink" Target="https://pubmed.ncbi.nlm.nih.gov/?sort=date&amp;term=Honap+S&amp;cauthor_id=40339949" TargetMode="External"/><Relationship Id="rId14" Type="http://schemas.openxmlformats.org/officeDocument/2006/relationships/hyperlink" Target="https://pubmed.ncbi.nlm.nih.gov/?sort=date&amp;term=Alajmi+A&amp;cauthor_id=40339949" TargetMode="External"/><Relationship Id="rId22" Type="http://schemas.openxmlformats.org/officeDocument/2006/relationships/hyperlink" Target="https://pubmed.ncbi.nlm.nih.gov/40339949/#full-view-affiliation-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ADMIT (</a:t>
            </a:r>
            <a:r>
              <a:rPr lang="it-IT" dirty="0" err="1"/>
              <a:t>admission</a:t>
            </a:r>
            <a:r>
              <a:rPr lang="it-IT" dirty="0"/>
              <a:t>)- ASC (acute severe </a:t>
            </a:r>
            <a:r>
              <a:rPr lang="it-IT" dirty="0" err="1"/>
              <a:t>colitis</a:t>
            </a:r>
            <a:r>
              <a:rPr lang="it-IT" dirty="0"/>
              <a:t>) score 2022 (…Travis)</a:t>
            </a:r>
          </a:p>
        </p:txBody>
      </p:sp>
      <p:sp>
        <p:nvSpPr>
          <p:cNvPr id="4" name="Segnaposto numero diapositiva 3"/>
          <p:cNvSpPr>
            <a:spLocks noGrp="1"/>
          </p:cNvSpPr>
          <p:nvPr>
            <p:ph type="sldNum" sz="quarter" idx="5"/>
          </p:nvPr>
        </p:nvSpPr>
        <p:spPr/>
        <p:txBody>
          <a:bodyPr/>
          <a:lstStyle/>
          <a:p>
            <a:fld id="{38A4E7AB-4B60-044B-A5E3-BE70E317DBFA}" type="slidenum">
              <a:rPr lang="it-IT" smtClean="0"/>
              <a:t>8</a:t>
            </a:fld>
            <a:endParaRPr lang="it-IT"/>
          </a:p>
        </p:txBody>
      </p:sp>
    </p:spTree>
    <p:extLst>
      <p:ext uri="{BB962C8B-B14F-4D97-AF65-F5344CB8AC3E}">
        <p14:creationId xmlns:p14="http://schemas.microsoft.com/office/powerpoint/2010/main" val="281088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Background and Aims: Our aim was to determine if transabdominal intestinal ultrasound changes after 48 ± 24 h of intravenous corticosteroids can predict treatment outcomes in </a:t>
            </a:r>
            <a:r>
              <a:rPr lang="en-US" dirty="0" err="1"/>
              <a:t>hospitalised</a:t>
            </a:r>
            <a:r>
              <a:rPr lang="en-US" dirty="0"/>
              <a:t> patients with severe ulcerative colitis.</a:t>
            </a:r>
          </a:p>
          <a:p>
            <a:r>
              <a:rPr lang="en-US" dirty="0"/>
              <a:t> Methods: We performed a blinded observational </a:t>
            </a:r>
            <a:r>
              <a:rPr lang="en-US" dirty="0" err="1"/>
              <a:t>multicentre</a:t>
            </a:r>
            <a:r>
              <a:rPr lang="en-US" dirty="0"/>
              <a:t> study. Ultrasound parameters were assessed before treatment initiation, after 48 ± 24 h, and 6 ± 1 days. Treatment response was determined within 7 days by two outcome measures: 1] partial Mayo score reduction; 2] no administration of rescue therapy. </a:t>
            </a:r>
          </a:p>
          <a:p>
            <a:r>
              <a:rPr lang="en-US" dirty="0"/>
              <a:t>Results: Out of 69 recruited patients, 56 were included in the final analysis, with 37 responders. The colon segment with the highest base line bowel wall thickness was </a:t>
            </a:r>
            <a:r>
              <a:rPr lang="en-US" dirty="0" err="1"/>
              <a:t>analysed</a:t>
            </a:r>
            <a:r>
              <a:rPr lang="en-US" dirty="0"/>
              <a:t>, being the sigmoid in all patients. There was no difference in baseline bowel wall thickness between responders and non-responders in the partial Mayo score outcome. </a:t>
            </a:r>
            <a:r>
              <a:rPr lang="en-US" b="1" dirty="0"/>
              <a:t>At 48 ± 24 h, a significant difference between responders and non responders was identified in both absolute bowel wall thickness [median 3.1 mm vs 4.9 mm; p 20% reduction had the highest odds ratio (22.6 [4.2, 201.2]; p = 0.001) for determining response</a:t>
            </a:r>
            <a:r>
              <a:rPr lang="en-US" dirty="0"/>
              <a:t>. Similar results were seen for the rescue therapy outcome. Conclusions: Changes in bowel wall thickness, after 48 ± 24 h following intravenous corticosteroid treatment in </a:t>
            </a:r>
            <a:r>
              <a:rPr lang="en-US" dirty="0" err="1"/>
              <a:t>hospitalised</a:t>
            </a:r>
            <a:r>
              <a:rPr lang="en-US" dirty="0"/>
              <a:t> patients with severe ulcerative colitis, identify responders with high accuracy and might be used as an early marker to guide accelerated rescue therapy.</a:t>
            </a:r>
            <a:endParaRPr lang="it-IT" dirty="0"/>
          </a:p>
        </p:txBody>
      </p:sp>
      <p:sp>
        <p:nvSpPr>
          <p:cNvPr id="4" name="Segnaposto numero diapositiva 3"/>
          <p:cNvSpPr>
            <a:spLocks noGrp="1"/>
          </p:cNvSpPr>
          <p:nvPr>
            <p:ph type="sldNum" sz="quarter" idx="5"/>
          </p:nvPr>
        </p:nvSpPr>
        <p:spPr/>
        <p:txBody>
          <a:bodyPr/>
          <a:lstStyle/>
          <a:p>
            <a:fld id="{38A4E7AB-4B60-044B-A5E3-BE70E317DBFA}" type="slidenum">
              <a:rPr lang="it-IT" smtClean="0"/>
              <a:t>9</a:t>
            </a:fld>
            <a:endParaRPr lang="it-IT"/>
          </a:p>
        </p:txBody>
      </p:sp>
    </p:spTree>
    <p:extLst>
      <p:ext uri="{BB962C8B-B14F-4D97-AF65-F5344CB8AC3E}">
        <p14:creationId xmlns:p14="http://schemas.microsoft.com/office/powerpoint/2010/main" val="47874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a:t>Well</a:t>
            </a:r>
            <a:r>
              <a:rPr lang="it-IT" dirty="0"/>
              <a:t>-like </a:t>
            </a:r>
            <a:r>
              <a:rPr lang="it-IT" dirty="0" err="1"/>
              <a:t>ulcers</a:t>
            </a:r>
            <a:r>
              <a:rPr lang="it-IT" dirty="0"/>
              <a:t> =ulcere a pozzo</a:t>
            </a:r>
          </a:p>
          <a:p>
            <a:r>
              <a:rPr lang="it-IT" dirty="0"/>
              <a:t>Nello studio di </a:t>
            </a:r>
            <a:r>
              <a:rPr lang="it-IT" dirty="0" err="1"/>
              <a:t>Carbonnel</a:t>
            </a:r>
            <a:r>
              <a:rPr lang="it-IT" dirty="0"/>
              <a:t> 46 su 85 pz con CU avevano una colite grave con ulcere profonde ed estese e 43/46 necessitarono di colectomia </a:t>
            </a:r>
          </a:p>
          <a:p>
            <a:r>
              <a:rPr lang="it-IT" dirty="0"/>
              <a:t>Studi successivi hanno confermato che la presenza di lesioni endoscopiche gravi come le ulcere a pozzo è correlata ad un aumento del rischio di fallimento della terapia medica e di colectomia. Pertanto l’endoscopia consente la stratificazione del rischio</a:t>
            </a:r>
          </a:p>
        </p:txBody>
      </p:sp>
      <p:sp>
        <p:nvSpPr>
          <p:cNvPr id="4" name="Segnaposto numero diapositiva 3"/>
          <p:cNvSpPr>
            <a:spLocks noGrp="1"/>
          </p:cNvSpPr>
          <p:nvPr>
            <p:ph type="sldNum" sz="quarter" idx="10"/>
          </p:nvPr>
        </p:nvSpPr>
        <p:spPr/>
        <p:txBody>
          <a:bodyPr/>
          <a:lstStyle/>
          <a:p>
            <a:fld id="{84218663-445E-4725-BD5F-83AC2A42DC52}" type="slidenum">
              <a:rPr lang="en-GB" smtClean="0"/>
              <a:pPr/>
              <a:t>11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mn-lt"/>
                <a:ea typeface="+mn-ea"/>
                <a:cs typeface="+mn-cs"/>
              </a:rPr>
              <a:t>Background: </a:t>
            </a:r>
            <a:r>
              <a:rPr lang="en-US" sz="1200" b="0" i="0" kern="1200" dirty="0">
                <a:solidFill>
                  <a:schemeClr val="tx1"/>
                </a:solidFill>
                <a:effectLst/>
                <a:latin typeface="+mn-lt"/>
                <a:ea typeface="+mn-ea"/>
                <a:cs typeface="+mn-cs"/>
              </a:rPr>
              <a:t>Ciclosporin and infliximab are potential rescue treatments to avoid colectomy in patients with acute severe ulcerative colitis refractory to intravenous corticosteroids. We compared the efficacy and safety of these drugs for this indication.</a:t>
            </a:r>
          </a:p>
          <a:p>
            <a:r>
              <a:rPr lang="en-US" sz="1200" b="1" i="0" kern="1200" dirty="0">
                <a:solidFill>
                  <a:schemeClr val="tx1"/>
                </a:solidFill>
                <a:effectLst/>
                <a:latin typeface="+mn-lt"/>
                <a:ea typeface="+mn-ea"/>
                <a:cs typeface="+mn-cs"/>
              </a:rPr>
              <a:t>Methods: </a:t>
            </a:r>
            <a:r>
              <a:rPr lang="en-US" sz="1200" b="0" i="0" kern="1200" dirty="0">
                <a:solidFill>
                  <a:schemeClr val="tx1"/>
                </a:solidFill>
                <a:effectLst/>
                <a:latin typeface="+mn-lt"/>
                <a:ea typeface="+mn-ea"/>
                <a:cs typeface="+mn-cs"/>
              </a:rPr>
              <a:t>In this parallel, open-label,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patients were aged at least 18 years, had an acute severe flare of ulcerative colitis defined by a </a:t>
            </a:r>
            <a:r>
              <a:rPr lang="en-US" sz="1200" b="0" i="0" kern="1200" dirty="0" err="1">
                <a:solidFill>
                  <a:schemeClr val="tx1"/>
                </a:solidFill>
                <a:effectLst/>
                <a:latin typeface="+mn-lt"/>
                <a:ea typeface="+mn-ea"/>
                <a:cs typeface="+mn-cs"/>
              </a:rPr>
              <a:t>Lichtiger</a:t>
            </a:r>
            <a:r>
              <a:rPr lang="en-US" sz="1200" b="0" i="0" kern="1200" dirty="0">
                <a:solidFill>
                  <a:schemeClr val="tx1"/>
                </a:solidFill>
                <a:effectLst/>
                <a:latin typeface="+mn-lt"/>
                <a:ea typeface="+mn-ea"/>
                <a:cs typeface="+mn-cs"/>
              </a:rPr>
              <a:t> score greater than 10 points, and had been given an unsuccessful course of high-dose intravenous steroids. </a:t>
            </a:r>
            <a:r>
              <a:rPr lang="en-US" sz="1200" b="1" i="0" kern="1200" dirty="0">
                <a:solidFill>
                  <a:schemeClr val="tx1"/>
                </a:solidFill>
                <a:effectLst/>
                <a:latin typeface="+mn-lt"/>
                <a:ea typeface="+mn-ea"/>
                <a:cs typeface="+mn-cs"/>
              </a:rPr>
              <a:t>None of the patients had previously received ciclosporin or infliximab</a:t>
            </a:r>
            <a:r>
              <a:rPr lang="en-US" sz="1200" b="0" i="0" kern="1200" dirty="0">
                <a:solidFill>
                  <a:schemeClr val="tx1"/>
                </a:solidFill>
                <a:effectLst/>
                <a:latin typeface="+mn-lt"/>
                <a:ea typeface="+mn-ea"/>
                <a:cs typeface="+mn-cs"/>
              </a:rPr>
              <a:t>. Between June 1, 2007, and Aug 31, 2010, patients at 27 European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were randomly assigned (via computer-derived permutation tables; 1:1) to receive </a:t>
            </a:r>
            <a:r>
              <a:rPr lang="en-US" sz="1200" b="1" i="0" kern="1200" dirty="0">
                <a:solidFill>
                  <a:schemeClr val="tx1"/>
                </a:solidFill>
                <a:effectLst/>
                <a:latin typeface="+mn-lt"/>
                <a:ea typeface="+mn-ea"/>
                <a:cs typeface="+mn-cs"/>
              </a:rPr>
              <a:t>either intravenous ciclosporin (2 mg/kg per day for 1 week, followed by oral drug until day 98) or infliximab (5 mg/kg on days 0, 14, and 42</a:t>
            </a:r>
            <a:r>
              <a:rPr lang="en-US" sz="1200" b="0" i="0" kern="1200" dirty="0">
                <a:solidFill>
                  <a:schemeClr val="tx1"/>
                </a:solidFill>
                <a:effectLst/>
                <a:latin typeface="+mn-lt"/>
                <a:ea typeface="+mn-ea"/>
                <a:cs typeface="+mn-cs"/>
              </a:rPr>
              <a:t>). In both groups, azathioprine was started at day 7 in patients with a clinical response. Neither patients nor investigators were masked to study treatment. </a:t>
            </a:r>
            <a:r>
              <a:rPr lang="en-US" sz="1200" b="1" i="0" kern="1200" dirty="0">
                <a:solidFill>
                  <a:schemeClr val="tx1"/>
                </a:solidFill>
                <a:effectLst/>
                <a:latin typeface="+mn-lt"/>
                <a:ea typeface="+mn-ea"/>
                <a:cs typeface="+mn-cs"/>
              </a:rPr>
              <a:t>The primary efficacy outcome was treatment failure defined by absence of a clinical response at day 7, a relapse between day 7 and day 98, absence of steroid-free remission at day 98, a severe adverse event leading to treatment interruption, colectomy, or death.</a:t>
            </a:r>
            <a:r>
              <a:rPr lang="en-US" sz="1200" b="0" i="0" kern="1200" dirty="0">
                <a:solidFill>
                  <a:schemeClr val="tx1"/>
                </a:solidFill>
                <a:effectLst/>
                <a:latin typeface="+mn-lt"/>
                <a:ea typeface="+mn-ea"/>
                <a:cs typeface="+mn-cs"/>
              </a:rPr>
              <a:t> Analysis was by intention to treat. This trial is registered with EudraCT (2006-005299-42) and ClinicalTrials.gov (</a:t>
            </a:r>
            <a:r>
              <a:rPr lang="en-US" sz="1200" b="0" i="0" u="none" strike="noStrike" kern="1200" dirty="0">
                <a:solidFill>
                  <a:schemeClr val="tx1"/>
                </a:solidFill>
                <a:effectLst/>
                <a:latin typeface="+mn-lt"/>
                <a:ea typeface="+mn-ea"/>
                <a:cs typeface="+mn-cs"/>
                <a:hlinkClick r:id="rId3" tooltip="See in ClinicalTrials.gov"/>
              </a:rPr>
              <a:t>NCT00542152</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Findings: 115 patients</a:t>
            </a:r>
            <a:r>
              <a:rPr lang="en-US" sz="1200" b="0" i="0" kern="1200" dirty="0">
                <a:solidFill>
                  <a:schemeClr val="tx1"/>
                </a:solidFill>
                <a:effectLst/>
                <a:latin typeface="+mn-lt"/>
                <a:ea typeface="+mn-ea"/>
                <a:cs typeface="+mn-cs"/>
              </a:rPr>
              <a:t> were randomly assigned; 58 patients were allocated to receive ciclosporin and 57 to receive infliximab. Treatment failure occurred in 35 (60%) patients given ciclosporin and 31 (54%) given infliximab (absolute risk difference 6%; 95% CI -7 to 19; p=0·52). </a:t>
            </a:r>
            <a:r>
              <a:rPr lang="en-US" sz="1200" b="1" i="0" kern="1200" dirty="0">
                <a:solidFill>
                  <a:schemeClr val="tx1"/>
                </a:solidFill>
                <a:effectLst/>
                <a:latin typeface="+mn-lt"/>
                <a:ea typeface="+mn-ea"/>
                <a:cs typeface="+mn-cs"/>
              </a:rPr>
              <a:t>Nine (16%) patients in the ciclosporin group and 14 (25%) in the infliximab group had severe adverse events.</a:t>
            </a:r>
          </a:p>
          <a:p>
            <a:r>
              <a:rPr lang="en-US" sz="1200" b="1" i="0" kern="1200" dirty="0">
                <a:solidFill>
                  <a:schemeClr val="tx1"/>
                </a:solidFill>
                <a:effectLst/>
                <a:latin typeface="+mn-lt"/>
                <a:ea typeface="+mn-ea"/>
                <a:cs typeface="+mn-cs"/>
              </a:rPr>
              <a:t>Interpretation: </a:t>
            </a:r>
            <a:r>
              <a:rPr lang="en-US" sz="1200" b="0" i="0" kern="1200" dirty="0">
                <a:solidFill>
                  <a:schemeClr val="tx1"/>
                </a:solidFill>
                <a:effectLst/>
                <a:latin typeface="+mn-lt"/>
                <a:ea typeface="+mn-ea"/>
                <a:cs typeface="+mn-cs"/>
              </a:rPr>
              <a:t>Ciclosporin was not more effective than infliximab in patients with acute severe ulcerative colitis refractory to intravenous steroids. In clinical practice, treatment choice should be guided by physician and </a:t>
            </a:r>
            <a:r>
              <a:rPr lang="en-US" sz="1200" b="0" i="0" kern="1200" dirty="0" err="1">
                <a:solidFill>
                  <a:schemeClr val="tx1"/>
                </a:solidFill>
                <a:effectLst/>
                <a:latin typeface="+mn-lt"/>
                <a:ea typeface="+mn-ea"/>
                <a:cs typeface="+mn-cs"/>
              </a:rPr>
              <a:t>centre</a:t>
            </a:r>
            <a:r>
              <a:rPr lang="en-US" sz="1200" b="0" i="0" kern="1200" dirty="0">
                <a:solidFill>
                  <a:schemeClr val="tx1"/>
                </a:solidFill>
                <a:effectLst/>
                <a:latin typeface="+mn-lt"/>
                <a:ea typeface="+mn-ea"/>
                <a:cs typeface="+mn-cs"/>
              </a:rPr>
              <a:t> experience.</a:t>
            </a:r>
          </a:p>
          <a:p>
            <a:endParaRPr lang="it-IT" dirty="0"/>
          </a:p>
        </p:txBody>
      </p:sp>
      <p:sp>
        <p:nvSpPr>
          <p:cNvPr id="4" name="Segnaposto numero diapositiva 3"/>
          <p:cNvSpPr>
            <a:spLocks noGrp="1"/>
          </p:cNvSpPr>
          <p:nvPr>
            <p:ph type="sldNum" sz="quarter" idx="5"/>
          </p:nvPr>
        </p:nvSpPr>
        <p:spPr/>
        <p:txBody>
          <a:bodyPr/>
          <a:lstStyle/>
          <a:p>
            <a:fld id="{38A4E7AB-4B60-044B-A5E3-BE70E317DBFA}" type="slidenum">
              <a:rPr lang="it-IT" smtClean="0"/>
              <a:t>15</a:t>
            </a:fld>
            <a:endParaRPr lang="it-IT"/>
          </a:p>
        </p:txBody>
      </p:sp>
    </p:spTree>
    <p:extLst>
      <p:ext uri="{BB962C8B-B14F-4D97-AF65-F5344CB8AC3E}">
        <p14:creationId xmlns:p14="http://schemas.microsoft.com/office/powerpoint/2010/main" val="41546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ffectLst/>
                <a:latin typeface="Times"/>
              </a:rPr>
              <a:t>faecal infliximab </a:t>
            </a:r>
            <a:r>
              <a:rPr lang="it-IT" sz="1200" dirty="0" err="1">
                <a:effectLst/>
                <a:latin typeface="Times"/>
              </a:rPr>
              <a:t>loss</a:t>
            </a:r>
            <a:r>
              <a:rPr lang="it-IT" sz="1200" dirty="0">
                <a:effectLst/>
                <a:latin typeface="Times"/>
              </a:rPr>
              <a:t> </a:t>
            </a:r>
            <a:r>
              <a:rPr lang="it-IT" sz="1200" dirty="0" err="1">
                <a:effectLst/>
                <a:latin typeface="Times"/>
              </a:rPr>
              <a:t>has</a:t>
            </a:r>
            <a:r>
              <a:rPr lang="it-IT" sz="1200" dirty="0">
                <a:effectLst/>
                <a:latin typeface="Times"/>
              </a:rPr>
              <a:t> </a:t>
            </a:r>
            <a:r>
              <a:rPr lang="it-IT" sz="1200" dirty="0" err="1">
                <a:effectLst/>
                <a:latin typeface="Times"/>
              </a:rPr>
              <a:t>been</a:t>
            </a:r>
            <a:r>
              <a:rPr lang="it-IT" sz="1200" dirty="0">
                <a:effectLst/>
                <a:latin typeface="Times"/>
              </a:rPr>
              <a:t> </a:t>
            </a:r>
            <a:r>
              <a:rPr lang="it-IT" sz="1200" dirty="0" err="1">
                <a:effectLst/>
                <a:latin typeface="Times"/>
              </a:rPr>
              <a:t>demonstrated</a:t>
            </a:r>
            <a:r>
              <a:rPr lang="it-IT" sz="1200" dirty="0">
                <a:effectLst/>
                <a:latin typeface="Times"/>
              </a:rPr>
              <a:t> to </a:t>
            </a:r>
            <a:r>
              <a:rPr lang="it-IT" sz="1200" dirty="0" err="1">
                <a:effectLst/>
                <a:latin typeface="Times"/>
              </a:rPr>
              <a:t>occur</a:t>
            </a:r>
            <a:r>
              <a:rPr lang="it-IT" sz="1200" dirty="0">
                <a:effectLst/>
                <a:latin typeface="Times"/>
              </a:rPr>
              <a:t> in ASUC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Primary outcomes were colectomy rate at discharge and at 3 and 12 months (</a:t>
            </a:r>
            <a:r>
              <a:rPr lang="en-US" sz="1200" b="1" i="0" kern="1200" dirty="0" err="1">
                <a:solidFill>
                  <a:schemeClr val="tx1"/>
                </a:solidFill>
                <a:effectLst/>
                <a:latin typeface="+mn-lt"/>
                <a:ea typeface="+mn-ea"/>
                <a:cs typeface="+mn-cs"/>
              </a:rPr>
              <a:t>perciò</a:t>
            </a:r>
            <a:r>
              <a:rPr lang="en-US" sz="1200" b="1" i="0" kern="1200" dirty="0">
                <a:solidFill>
                  <a:schemeClr val="tx1"/>
                </a:solidFill>
                <a:effectLst/>
                <a:latin typeface="+mn-lt"/>
                <a:ea typeface="+mn-ea"/>
                <a:cs typeface="+mn-cs"/>
              </a:rPr>
              <a:t> non include lo studio di </a:t>
            </a:r>
            <a:r>
              <a:rPr lang="en-US" sz="1200" b="1" i="0" kern="1200" dirty="0" err="1">
                <a:solidFill>
                  <a:schemeClr val="tx1"/>
                </a:solidFill>
                <a:effectLst/>
                <a:latin typeface="+mn-lt"/>
                <a:ea typeface="+mn-ea"/>
                <a:cs typeface="+mn-cs"/>
              </a:rPr>
              <a:t>Laharie</a:t>
            </a:r>
            <a:r>
              <a:rPr lang="en-US" sz="1200" b="1" i="0" kern="1200">
                <a:solidFill>
                  <a:schemeClr val="tx1"/>
                </a:solidFill>
                <a:effectLst/>
                <a:latin typeface="+mn-lt"/>
                <a:ea typeface="+mn-ea"/>
                <a:cs typeface="+mn-cs"/>
              </a:rPr>
              <a:t>)</a:t>
            </a:r>
            <a:endParaRPr lang="it-IT" sz="1200"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effectLst/>
              <a:latin typeface="Times"/>
            </a:endParaRPr>
          </a:p>
          <a:p>
            <a:r>
              <a:rPr lang="en-US" sz="1200" b="1" kern="1200" dirty="0">
                <a:solidFill>
                  <a:schemeClr val="tx1"/>
                </a:solidFill>
                <a:effectLst/>
                <a:latin typeface="+mn-lt"/>
                <a:ea typeface="+mn-ea"/>
                <a:cs typeface="+mn-cs"/>
              </a:rPr>
              <a:t>Medical Therapy for Acute Severe Ulcerative Colitis: A Systematic Review With Meta-analysis</a:t>
            </a:r>
          </a:p>
          <a:p>
            <a:r>
              <a:rPr lang="en-US" sz="1200" u="none" strike="noStrike" kern="1200" dirty="0">
                <a:solidFill>
                  <a:schemeClr val="tx1"/>
                </a:solidFill>
                <a:effectLst/>
                <a:latin typeface="+mn-lt"/>
                <a:ea typeface="+mn-ea"/>
                <a:cs typeface="+mn-cs"/>
                <a:hlinkClick r:id="rId3"/>
              </a:rPr>
              <a:t>Sudheer K Vuyyuru</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4" tooltip="Division of Gastroenterology, Department of Medicine, Western University, London, Ontario, Canada; Alimentiv, Inc, London, Ontario, Canada."/>
              </a:rPr>
              <a:t>1</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5"/>
              </a:rPr>
              <a:t>Nader Shaban</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6" tooltip="Division of Gastroenterology, Department of Medicine, Western University, London, Ontario, Canada."/>
              </a:rPr>
              <a:t>2</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7"/>
              </a:rPr>
              <a:t>Yuhong Yuan</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8" tooltip="Division of Gastroenterology, Department of Medicine, Western University, London, Ontario, Canada; Lawson Health Research Institute, London, Ontario, Canada."/>
              </a:rPr>
              <a:t>3</a:t>
            </a:r>
            <a:r>
              <a:rPr lang="en-US" sz="1200"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hlinkClick r:id="rId9"/>
              </a:rPr>
              <a:t>Sailish</a:t>
            </a:r>
            <a:r>
              <a:rPr lang="en-US" sz="1200" u="none" strike="noStrike" kern="1200" dirty="0">
                <a:solidFill>
                  <a:schemeClr val="tx1"/>
                </a:solidFill>
                <a:effectLst/>
                <a:latin typeface="+mn-lt"/>
                <a:ea typeface="+mn-ea"/>
                <a:cs typeface="+mn-cs"/>
                <a:hlinkClick r:id="rId9"/>
              </a:rPr>
              <a:t> </a:t>
            </a:r>
            <a:r>
              <a:rPr lang="en-US" sz="1200" u="none" strike="noStrike" kern="1200" dirty="0" err="1">
                <a:solidFill>
                  <a:schemeClr val="tx1"/>
                </a:solidFill>
                <a:effectLst/>
                <a:latin typeface="+mn-lt"/>
                <a:ea typeface="+mn-ea"/>
                <a:cs typeface="+mn-cs"/>
                <a:hlinkClick r:id="rId9"/>
              </a:rPr>
              <a:t>Honap</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10" tooltip="School of Immunology &amp; Microbial Sciences, King's College London, London, United Kingdom; INFINY Institute, Nancy University Hospital Center, Vandœuvre-lès-Nancy, France."/>
              </a:rPr>
              <a:t>4</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1"/>
              </a:rPr>
              <a:t>Lotus Alphonsus</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12" tooltip="Schulich School of Medicine &amp; Dentistry, Western University, London, Ontario, Canada."/>
              </a:rPr>
              <a:t>5</a:t>
            </a:r>
            <a:r>
              <a:rPr lang="en-US" sz="1200" kern="1200" dirty="0">
                <a:solidFill>
                  <a:schemeClr val="tx1"/>
                </a:solidFill>
                <a:effectLst/>
                <a:latin typeface="+mn-lt"/>
                <a:ea typeface="+mn-ea"/>
                <a:cs typeface="+mn-cs"/>
              </a:rPr>
              <a:t>, </a:t>
            </a:r>
            <a:r>
              <a:rPr lang="en-US" sz="1200" u="none" strike="noStrike" kern="1200" dirty="0" err="1">
                <a:solidFill>
                  <a:schemeClr val="tx1"/>
                </a:solidFill>
                <a:effectLst/>
                <a:latin typeface="+mn-lt"/>
                <a:ea typeface="+mn-ea"/>
                <a:cs typeface="+mn-cs"/>
                <a:hlinkClick r:id="rId13"/>
              </a:rPr>
              <a:t>Theshani</a:t>
            </a:r>
            <a:r>
              <a:rPr lang="en-US" sz="1200" u="none" strike="noStrike" kern="1200" dirty="0">
                <a:solidFill>
                  <a:schemeClr val="tx1"/>
                </a:solidFill>
                <a:effectLst/>
                <a:latin typeface="+mn-lt"/>
                <a:ea typeface="+mn-ea"/>
                <a:cs typeface="+mn-cs"/>
                <a:hlinkClick r:id="rId13"/>
              </a:rPr>
              <a:t> </a:t>
            </a:r>
            <a:r>
              <a:rPr lang="en-US" sz="1200" u="none" strike="noStrike" kern="1200" dirty="0" err="1">
                <a:solidFill>
                  <a:schemeClr val="tx1"/>
                </a:solidFill>
                <a:effectLst/>
                <a:latin typeface="+mn-lt"/>
                <a:ea typeface="+mn-ea"/>
                <a:cs typeface="+mn-cs"/>
                <a:hlinkClick r:id="rId13"/>
              </a:rPr>
              <a:t>Amalka</a:t>
            </a:r>
            <a:r>
              <a:rPr lang="en-US" sz="1200" u="none" strike="noStrike" kern="1200" dirty="0">
                <a:solidFill>
                  <a:schemeClr val="tx1"/>
                </a:solidFill>
                <a:effectLst/>
                <a:latin typeface="+mn-lt"/>
                <a:ea typeface="+mn-ea"/>
                <a:cs typeface="+mn-cs"/>
                <a:hlinkClick r:id="rId13"/>
              </a:rPr>
              <a:t> De Silva</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12" tooltip="Schulich School of Medicine &amp; Dentistry, Western University, London, Ontario, Canada."/>
              </a:rPr>
              <a:t>5</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4"/>
              </a:rPr>
              <a:t>Abdulaziz Alajmi</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6" tooltip="Division of Gastroenterology, Department of Medicine, Western University, London, Ontario, Canada."/>
              </a:rPr>
              <a:t>2</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5"/>
              </a:rPr>
              <a:t>John K MacDonald</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16" tooltip="Alimentiv, Inc, London, Ontario, Canada."/>
              </a:rPr>
              <a:t>6</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7"/>
              </a:rPr>
              <a:t>Christopher Ma</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18" tooltip="Alimentiv, Inc, London, Ontario, Canada; Department of Community Health Sciences, Cumming School of Medicine, University of Calgary, Calgary, Alberta, Canada; Division of Gastroenterology and Hepatology, Department of Medicine, University of Calgary, Calgary, Alberta, Canada."/>
              </a:rPr>
              <a:t>7</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19"/>
              </a:rPr>
              <a:t>Parambir S Dulai</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20" tooltip="Division of Gastroenterology, Northwestern University, Chicago, Illinois."/>
              </a:rPr>
              <a:t>8</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21"/>
              </a:rPr>
              <a:t>Laurent </a:t>
            </a:r>
            <a:r>
              <a:rPr lang="en-US" sz="1200" u="none" strike="noStrike" kern="1200" dirty="0" err="1">
                <a:solidFill>
                  <a:schemeClr val="tx1"/>
                </a:solidFill>
                <a:effectLst/>
                <a:latin typeface="+mn-lt"/>
                <a:ea typeface="+mn-ea"/>
                <a:cs typeface="+mn-cs"/>
                <a:hlinkClick r:id="rId21"/>
              </a:rPr>
              <a:t>Peyrin</a:t>
            </a:r>
            <a:r>
              <a:rPr lang="en-US" sz="1200" u="none" strike="noStrike" kern="1200" dirty="0">
                <a:solidFill>
                  <a:schemeClr val="tx1"/>
                </a:solidFill>
                <a:effectLst/>
                <a:latin typeface="+mn-lt"/>
                <a:ea typeface="+mn-ea"/>
                <a:cs typeface="+mn-cs"/>
                <a:hlinkClick r:id="rId21"/>
              </a:rPr>
              <a:t> </a:t>
            </a:r>
            <a:r>
              <a:rPr lang="en-US" sz="1200" u="none" strike="noStrike" kern="1200" dirty="0" err="1">
                <a:solidFill>
                  <a:schemeClr val="tx1"/>
                </a:solidFill>
                <a:effectLst/>
                <a:latin typeface="+mn-lt"/>
                <a:ea typeface="+mn-ea"/>
                <a:cs typeface="+mn-cs"/>
                <a:hlinkClick r:id="rId21"/>
              </a:rPr>
              <a:t>Biroulet</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22" tooltip="INFINY Institute, Nancy University Hospital Center, Vandœuvre-lès-Nancy, France; Inserm NGERE U1256, University of Lorraine, Nancy, Vandœuvre-lès-Nancy, France."/>
              </a:rPr>
              <a:t>9</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23"/>
              </a:rPr>
              <a:t>Vipul Jairath</a:t>
            </a:r>
            <a:r>
              <a:rPr lang="en-US" sz="1200" kern="1200" baseline="30000" dirty="0">
                <a:solidFill>
                  <a:schemeClr val="tx1"/>
                </a:solidFill>
                <a:effectLst/>
                <a:latin typeface="+mn-lt"/>
                <a:ea typeface="+mn-ea"/>
                <a:cs typeface="+mn-cs"/>
              </a:rPr>
              <a:t> </a:t>
            </a:r>
            <a:r>
              <a:rPr lang="en-US" sz="1200" u="none" strike="noStrike" kern="1200" baseline="30000" dirty="0">
                <a:solidFill>
                  <a:schemeClr val="tx1"/>
                </a:solidFill>
                <a:effectLst/>
                <a:latin typeface="+mn-lt"/>
                <a:ea typeface="+mn-ea"/>
                <a:cs typeface="+mn-cs"/>
                <a:hlinkClick r:id="rId24" tooltip="Division of Gastroenterology, Department of Medicine, Western University, London, Ontario, Canada; Alimentiv, Inc, London, Ontario, Canada; Lawson Health Research Institute, London, Ontario, Canada; Department of Epidemiology and Biostatistics, University of Western Ontario, London, Ontario, Canada. Electronic address: vjairath@uwo.ca."/>
              </a:rPr>
              <a:t>10</a:t>
            </a:r>
            <a:endParaRPr lang="en-US"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Background &amp; aims: </a:t>
            </a:r>
            <a:r>
              <a:rPr lang="en-US" sz="1200" b="0" i="0" kern="1200" dirty="0">
                <a:solidFill>
                  <a:schemeClr val="tx1"/>
                </a:solidFill>
                <a:effectLst/>
                <a:latin typeface="+mn-lt"/>
                <a:ea typeface="+mn-ea"/>
                <a:cs typeface="+mn-cs"/>
              </a:rPr>
              <a:t>Acute severe ulcerative colitis (ASUC) is a medical emergency associated with high morbidity and mortality. We aimed to assess the efficacy and safety of medical treatments for ASUC.</a:t>
            </a:r>
          </a:p>
          <a:p>
            <a:r>
              <a:rPr lang="en-US" sz="1200" b="1" i="0" kern="1200" dirty="0">
                <a:solidFill>
                  <a:schemeClr val="tx1"/>
                </a:solidFill>
                <a:effectLst/>
                <a:latin typeface="+mn-lt"/>
                <a:ea typeface="+mn-ea"/>
                <a:cs typeface="+mn-cs"/>
              </a:rPr>
              <a:t>Methods: </a:t>
            </a:r>
            <a:r>
              <a:rPr lang="en-US" sz="1200" b="0" i="0" kern="1200" dirty="0">
                <a:solidFill>
                  <a:schemeClr val="tx1"/>
                </a:solidFill>
                <a:effectLst/>
                <a:latin typeface="+mn-lt"/>
                <a:ea typeface="+mn-ea"/>
                <a:cs typeface="+mn-cs"/>
              </a:rPr>
              <a:t>MEDLINE, EMBASE, and CENTRAL were searched to November 14, 2024 for randomized controlled trials (placebo or active comparator), and comparative cohort studies that evaluated medical therapies for hospitalized adults with ASUC. </a:t>
            </a:r>
            <a:r>
              <a:rPr lang="en-US" sz="1200" b="1" i="0" kern="1200" dirty="0">
                <a:solidFill>
                  <a:schemeClr val="tx1"/>
                </a:solidFill>
                <a:effectLst/>
                <a:latin typeface="+mn-lt"/>
                <a:ea typeface="+mn-ea"/>
                <a:cs typeface="+mn-cs"/>
              </a:rPr>
              <a:t>Primary outcomes were colectomy rate at discharge and at 3 and 12 months. </a:t>
            </a:r>
            <a:r>
              <a:rPr lang="en-US" sz="1200" b="0" i="0" kern="1200" dirty="0">
                <a:solidFill>
                  <a:schemeClr val="tx1"/>
                </a:solidFill>
                <a:effectLst/>
                <a:latin typeface="+mn-lt"/>
                <a:ea typeface="+mn-ea"/>
                <a:cs typeface="+mn-cs"/>
              </a:rPr>
              <a:t>Safety outcomes included adverse events, serious adverse events, and infections. Pooled risk ratios (RR) and 95% confidence intervals (CI) were calculated.</a:t>
            </a:r>
          </a:p>
          <a:p>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Forty-four studies (18 randomized controlled trials, and 26 cohort studies) assessing 22 different comparisons were included. Low certainty evidence suggests that </a:t>
            </a:r>
            <a:r>
              <a:rPr lang="en-US" sz="1200" b="1" i="0" kern="1200" dirty="0">
                <a:solidFill>
                  <a:schemeClr val="tx1"/>
                </a:solidFill>
                <a:effectLst/>
                <a:latin typeface="+mn-lt"/>
                <a:ea typeface="+mn-ea"/>
                <a:cs typeface="+mn-cs"/>
              </a:rPr>
              <a:t>infliximab (IFX) was significantly superior to cyclosporine A for reducing the risk of colectomy at discharge (RR, 0.56; 95% CI, 0.38-0.81; I</a:t>
            </a:r>
            <a:r>
              <a:rPr lang="en-US" sz="1200" b="1" i="0" kern="1200" baseline="30000" dirty="0">
                <a:solidFill>
                  <a:schemeClr val="tx1"/>
                </a:solidFill>
                <a:effectLst/>
                <a:latin typeface="+mn-lt"/>
                <a:ea typeface="+mn-ea"/>
                <a:cs typeface="+mn-cs"/>
              </a:rPr>
              <a:t>2</a:t>
            </a:r>
            <a:r>
              <a:rPr lang="en-US" sz="1200" b="1" i="0" kern="1200" dirty="0">
                <a:solidFill>
                  <a:schemeClr val="tx1"/>
                </a:solidFill>
                <a:effectLst/>
                <a:latin typeface="+mn-lt"/>
                <a:ea typeface="+mn-ea"/>
                <a:cs typeface="+mn-cs"/>
              </a:rPr>
              <a:t> = 30%), 3 months (RR, 0.67; 95% CI, 0.48-0.92; I</a:t>
            </a:r>
            <a:r>
              <a:rPr lang="en-US" sz="1200" b="1" i="0" kern="1200" baseline="30000" dirty="0">
                <a:solidFill>
                  <a:schemeClr val="tx1"/>
                </a:solidFill>
                <a:effectLst/>
                <a:latin typeface="+mn-lt"/>
                <a:ea typeface="+mn-ea"/>
                <a:cs typeface="+mn-cs"/>
              </a:rPr>
              <a:t>2</a:t>
            </a:r>
            <a:r>
              <a:rPr lang="en-US" sz="1200" b="1" i="0" kern="1200" dirty="0">
                <a:solidFill>
                  <a:schemeClr val="tx1"/>
                </a:solidFill>
                <a:effectLst/>
                <a:latin typeface="+mn-lt"/>
                <a:ea typeface="+mn-ea"/>
                <a:cs typeface="+mn-cs"/>
              </a:rPr>
              <a:t> = 36%), and 12 months (RR, 0.56; 95% CI, 0.42-0.75; I</a:t>
            </a:r>
            <a:r>
              <a:rPr lang="en-US" sz="1200" b="1" i="0" kern="1200" baseline="30000" dirty="0">
                <a:solidFill>
                  <a:schemeClr val="tx1"/>
                </a:solidFill>
                <a:effectLst/>
                <a:latin typeface="+mn-lt"/>
                <a:ea typeface="+mn-ea"/>
                <a:cs typeface="+mn-cs"/>
              </a:rPr>
              <a:t>2</a:t>
            </a:r>
            <a:r>
              <a:rPr lang="en-US" sz="1200" b="1" i="0" kern="1200" dirty="0">
                <a:solidFill>
                  <a:schemeClr val="tx1"/>
                </a:solidFill>
                <a:effectLst/>
                <a:latin typeface="+mn-lt"/>
                <a:ea typeface="+mn-ea"/>
                <a:cs typeface="+mn-cs"/>
              </a:rPr>
              <a:t> = 46%</a:t>
            </a:r>
            <a:r>
              <a:rPr lang="en-US" sz="1200" b="0" i="0" kern="1200" dirty="0">
                <a:solidFill>
                  <a:schemeClr val="tx1"/>
                </a:solidFill>
                <a:effectLst/>
                <a:latin typeface="+mn-lt"/>
                <a:ea typeface="+mn-ea"/>
                <a:cs typeface="+mn-cs"/>
              </a:rPr>
              <a:t>). IFX patients were significantly more likely than cyclosporine A patients to develop an infection (RR, 2.38; 95% CI, 1.27-4.47; I</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15%). There was no significant difference between accelerated and standard dosing regimens of IFX for colectomy at discharge or at 3 months. Tofacitinib in combination with intravenous corticosteroids was significantly superior to intravenous corticosteroids alone for induction of clinical response at Day 7; however, there was no difference in colectomy rate or infections at 3 months.</a:t>
            </a:r>
          </a:p>
          <a:p>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IFX may be more efficacious than cyclosporine A for the treatment of ASUC. Janus kinase inhibitors are promising treatment options in select individuals. Future studies should explore the efficacy of other advanced therapies.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A00B1D43-BCAD-1148-B326-0596B45C7168}" type="slidenum">
              <a:rPr lang="it-IT" smtClean="0"/>
              <a:t>16</a:t>
            </a:fld>
            <a:endParaRPr lang="it-IT"/>
          </a:p>
        </p:txBody>
      </p:sp>
    </p:spTree>
    <p:extLst>
      <p:ext uri="{BB962C8B-B14F-4D97-AF65-F5344CB8AC3E}">
        <p14:creationId xmlns:p14="http://schemas.microsoft.com/office/powerpoint/2010/main" val="368441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mn-lt"/>
                <a:ea typeface="+mn-ea"/>
                <a:cs typeface="+mn-cs"/>
              </a:rPr>
              <a:t>Studio </a:t>
            </a:r>
            <a:r>
              <a:rPr lang="en-US" sz="1200" b="1" i="0" kern="1200" dirty="0" err="1">
                <a:solidFill>
                  <a:schemeClr val="tx1"/>
                </a:solidFill>
                <a:effectLst/>
                <a:latin typeface="+mn-lt"/>
                <a:ea typeface="+mn-ea"/>
                <a:cs typeface="+mn-cs"/>
              </a:rPr>
              <a:t>australiano</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Background and aims: </a:t>
            </a:r>
            <a:r>
              <a:rPr lang="en-US" sz="1200" b="0" i="0" kern="1200" dirty="0">
                <a:solidFill>
                  <a:schemeClr val="tx1"/>
                </a:solidFill>
                <a:effectLst/>
                <a:latin typeface="+mn-lt"/>
                <a:ea typeface="+mn-ea"/>
                <a:cs typeface="+mn-cs"/>
              </a:rPr>
              <a:t>Acute severe ulcerative colitis [ASUC] is a medical emergency treated with intravenous steroids followed by infliximab or cyclosporin in the case of steroid failure with emergent colectomy required in refractory or severe cases. Case series have reported on the effectiveness of tofacitinib for refractory disease, but data regarding the effectiveness of </a:t>
            </a:r>
            <a:r>
              <a:rPr lang="en-US" sz="1200" b="0" i="0" kern="1200" dirty="0" err="1">
                <a:solidFill>
                  <a:schemeClr val="tx1"/>
                </a:solidFill>
                <a:effectLst/>
                <a:latin typeface="+mn-lt"/>
                <a:ea typeface="+mn-ea"/>
                <a:cs typeface="+mn-cs"/>
              </a:rPr>
              <a:t>upadacitinib</a:t>
            </a:r>
            <a:r>
              <a:rPr lang="en-US" sz="1200" b="0" i="0" kern="1200" dirty="0">
                <a:solidFill>
                  <a:schemeClr val="tx1"/>
                </a:solidFill>
                <a:effectLst/>
                <a:latin typeface="+mn-lt"/>
                <a:ea typeface="+mn-ea"/>
                <a:cs typeface="+mn-cs"/>
              </a:rPr>
              <a:t> in this setting have not been previously reported. We describe the use of </a:t>
            </a:r>
            <a:r>
              <a:rPr lang="en-US" sz="1200" b="0" i="0" kern="1200" dirty="0" err="1">
                <a:solidFill>
                  <a:schemeClr val="tx1"/>
                </a:solidFill>
                <a:effectLst/>
                <a:latin typeface="+mn-lt"/>
                <a:ea typeface="+mn-ea"/>
                <a:cs typeface="+mn-cs"/>
              </a:rPr>
              <a:t>upadacitinib</a:t>
            </a:r>
            <a:r>
              <a:rPr lang="en-US" sz="1200" b="0" i="0" kern="1200" dirty="0">
                <a:solidFill>
                  <a:schemeClr val="tx1"/>
                </a:solidFill>
                <a:effectLst/>
                <a:latin typeface="+mn-lt"/>
                <a:ea typeface="+mn-ea"/>
                <a:cs typeface="+mn-cs"/>
              </a:rPr>
              <a:t> therapy for steroid-refractory ASUC in patients with prior loss of response to infliximab.</a:t>
            </a:r>
          </a:p>
          <a:p>
            <a:r>
              <a:rPr lang="en-US" sz="1200" b="1" i="0" kern="1200" dirty="0">
                <a:solidFill>
                  <a:schemeClr val="tx1"/>
                </a:solidFill>
                <a:effectLst/>
                <a:latin typeface="+mn-lt"/>
                <a:ea typeface="+mn-ea"/>
                <a:cs typeface="+mn-cs"/>
              </a:rPr>
              <a:t>Methods: </a:t>
            </a:r>
            <a:r>
              <a:rPr lang="en-US" sz="1200" b="0" i="0" kern="1200" dirty="0">
                <a:solidFill>
                  <a:schemeClr val="tx1"/>
                </a:solidFill>
                <a:effectLst/>
                <a:latin typeface="+mn-lt"/>
                <a:ea typeface="+mn-ea"/>
                <a:cs typeface="+mn-cs"/>
              </a:rPr>
              <a:t>Six patients who received </a:t>
            </a:r>
            <a:r>
              <a:rPr lang="en-US" sz="1200" b="0" i="0" kern="1200" dirty="0" err="1">
                <a:solidFill>
                  <a:schemeClr val="tx1"/>
                </a:solidFill>
                <a:effectLst/>
                <a:latin typeface="+mn-lt"/>
                <a:ea typeface="+mn-ea"/>
                <a:cs typeface="+mn-cs"/>
              </a:rPr>
              <a:t>upadacitinib</a:t>
            </a:r>
            <a:r>
              <a:rPr lang="en-US" sz="1200" b="0" i="0" kern="1200" dirty="0">
                <a:solidFill>
                  <a:schemeClr val="tx1"/>
                </a:solidFill>
                <a:effectLst/>
                <a:latin typeface="+mn-lt"/>
                <a:ea typeface="+mn-ea"/>
                <a:cs typeface="+mn-cs"/>
              </a:rPr>
              <a:t> for steroid-refractory ASUC were identified at two Australian tertiary inflammatory bowel disease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Patients were followed for up to 16 weeks after discharge with clinical, biochemical and intestinal ultrasound [IUS] outcomes.</a:t>
            </a:r>
          </a:p>
          <a:p>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All six patients demonstrated clinical response to </a:t>
            </a:r>
            <a:r>
              <a:rPr lang="en-US" sz="1200" b="0" i="0" kern="1200" dirty="0" err="1">
                <a:solidFill>
                  <a:schemeClr val="tx1"/>
                </a:solidFill>
                <a:effectLst/>
                <a:latin typeface="+mn-lt"/>
                <a:ea typeface="+mn-ea"/>
                <a:cs typeface="+mn-cs"/>
              </a:rPr>
              <a:t>upadacitinib</a:t>
            </a:r>
            <a:r>
              <a:rPr lang="en-US" sz="1200" b="0" i="0" kern="1200" dirty="0">
                <a:solidFill>
                  <a:schemeClr val="tx1"/>
                </a:solidFill>
                <a:effectLst/>
                <a:latin typeface="+mn-lt"/>
                <a:ea typeface="+mn-ea"/>
                <a:cs typeface="+mn-cs"/>
              </a:rPr>
              <a:t> induction during their inpatient admission. Four patients achieved corticosteroid-free clinical remission by week 8, including complete resolution of rectal bleeding and transmural healing assessed by IUS, and sustained clinical remission at week 16. </a:t>
            </a:r>
            <a:r>
              <a:rPr lang="en-US" sz="1200" b="1" i="0" kern="1200" dirty="0">
                <a:solidFill>
                  <a:schemeClr val="tx1"/>
                </a:solidFill>
                <a:effectLst/>
                <a:latin typeface="+mn-lt"/>
                <a:ea typeface="+mn-ea"/>
                <a:cs typeface="+mn-cs"/>
              </a:rPr>
              <a:t>One patient proceeded to colectomy at week 15 due to refractory disease.</a:t>
            </a:r>
            <a:r>
              <a:rPr lang="en-US" sz="1200" b="0" i="0" kern="1200" dirty="0">
                <a:solidFill>
                  <a:schemeClr val="tx1"/>
                </a:solidFill>
                <a:effectLst/>
                <a:latin typeface="+mn-lt"/>
                <a:ea typeface="+mn-ea"/>
                <a:cs typeface="+mn-cs"/>
              </a:rPr>
              <a:t> No adverse events directly attributable to </a:t>
            </a:r>
            <a:r>
              <a:rPr lang="en-US" sz="1200" b="0" i="0" kern="1200" dirty="0" err="1">
                <a:solidFill>
                  <a:schemeClr val="tx1"/>
                </a:solidFill>
                <a:effectLst/>
                <a:latin typeface="+mn-lt"/>
                <a:ea typeface="+mn-ea"/>
                <a:cs typeface="+mn-cs"/>
              </a:rPr>
              <a:t>upadacitinib</a:t>
            </a:r>
            <a:r>
              <a:rPr lang="en-US" sz="1200" b="0" i="0" kern="1200" dirty="0">
                <a:solidFill>
                  <a:schemeClr val="tx1"/>
                </a:solidFill>
                <a:effectLst/>
                <a:latin typeface="+mn-lt"/>
                <a:ea typeface="+mn-ea"/>
                <a:cs typeface="+mn-cs"/>
              </a:rPr>
              <a:t> were identified.</a:t>
            </a:r>
          </a:p>
          <a:p>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Upadacitinib may have a role as a safe and effective salvage therapy for steroid-refractory ASUC in patients who have previously failed to respond to infliximab therapy. Prospective studies are required to determine the safety and efficacy of </a:t>
            </a:r>
            <a:r>
              <a:rPr lang="en-US" sz="1200" b="0" i="0" kern="1200" dirty="0" err="1">
                <a:solidFill>
                  <a:schemeClr val="tx1"/>
                </a:solidFill>
                <a:effectLst/>
                <a:latin typeface="+mn-lt"/>
                <a:ea typeface="+mn-ea"/>
                <a:cs typeface="+mn-cs"/>
              </a:rPr>
              <a:t>upadacitinib</a:t>
            </a:r>
            <a:r>
              <a:rPr lang="en-US" sz="1200" b="0" i="0" kern="1200" dirty="0">
                <a:solidFill>
                  <a:schemeClr val="tx1"/>
                </a:solidFill>
                <a:effectLst/>
                <a:latin typeface="+mn-lt"/>
                <a:ea typeface="+mn-ea"/>
                <a:cs typeface="+mn-cs"/>
              </a:rPr>
              <a:t> use in this setting before routine use can be recommended.</a:t>
            </a:r>
          </a:p>
          <a:p>
            <a:endParaRPr lang="it-IT" dirty="0"/>
          </a:p>
        </p:txBody>
      </p:sp>
      <p:sp>
        <p:nvSpPr>
          <p:cNvPr id="4" name="Segnaposto numero diapositiva 3"/>
          <p:cNvSpPr>
            <a:spLocks noGrp="1"/>
          </p:cNvSpPr>
          <p:nvPr>
            <p:ph type="sldNum" sz="quarter" idx="5"/>
          </p:nvPr>
        </p:nvSpPr>
        <p:spPr/>
        <p:txBody>
          <a:bodyPr/>
          <a:lstStyle/>
          <a:p>
            <a:fld id="{38A4E7AB-4B60-044B-A5E3-BE70E317DBFA}" type="slidenum">
              <a:rPr lang="it-IT" smtClean="0"/>
              <a:t>19</a:t>
            </a:fld>
            <a:endParaRPr lang="it-IT"/>
          </a:p>
        </p:txBody>
      </p:sp>
    </p:spTree>
    <p:extLst>
      <p:ext uri="{BB962C8B-B14F-4D97-AF65-F5344CB8AC3E}">
        <p14:creationId xmlns:p14="http://schemas.microsoft.com/office/powerpoint/2010/main" val="341534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E25F31D-AD4C-C948-902D-CAC17DD73694}" type="datetimeFigureOut">
              <a:rPr lang="it-IT" smtClean="0"/>
              <a:t>10/05/2026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1186735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E25F31D-AD4C-C948-902D-CAC17DD73694}" type="datetimeFigureOut">
              <a:rPr lang="it-IT" smtClean="0"/>
              <a:t>10/05/2026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301487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E25F31D-AD4C-C948-902D-CAC17DD73694}" type="datetimeFigureOut">
              <a:rPr lang="it-IT" smtClean="0"/>
              <a:t>10/05/2026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4281828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381000"/>
            <a:ext cx="10972800" cy="1371600"/>
          </a:xfrm>
        </p:spPr>
        <p:txBody>
          <a:bodyPr/>
          <a:lstStyle/>
          <a:p>
            <a:r>
              <a:rPr lang="it-IT"/>
              <a:t>Fare clic per modificare lo stile del titolo</a:t>
            </a:r>
          </a:p>
        </p:txBody>
      </p:sp>
      <p:sp>
        <p:nvSpPr>
          <p:cNvPr id="3" name="Segnaposto grafico 2"/>
          <p:cNvSpPr>
            <a:spLocks noGrp="1"/>
          </p:cNvSpPr>
          <p:nvPr>
            <p:ph type="chart" idx="1"/>
          </p:nvPr>
        </p:nvSpPr>
        <p:spPr>
          <a:xfrm>
            <a:off x="609600" y="1981200"/>
            <a:ext cx="10972800" cy="4114800"/>
          </a:xfrm>
        </p:spPr>
        <p:txBody>
          <a:bodyPr/>
          <a:lstStyle/>
          <a:p>
            <a:pPr lvl="0"/>
            <a:endParaRPr lang="it-IT" noProof="0"/>
          </a:p>
        </p:txBody>
      </p:sp>
      <p:sp>
        <p:nvSpPr>
          <p:cNvPr id="4" name="Rectangle 4">
            <a:extLst>
              <a:ext uri="{FF2B5EF4-FFF2-40B4-BE49-F238E27FC236}">
                <a16:creationId xmlns:a16="http://schemas.microsoft.com/office/drawing/2014/main" id="{99351E32-66E5-11D2-D5F1-D32A27C1EC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8F82AC4-E590-7B89-0E47-ECE54F47DA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BED5CEB-FF7F-E0C2-9B58-E3982F0D324C}"/>
              </a:ext>
            </a:extLst>
          </p:cNvPr>
          <p:cNvSpPr>
            <a:spLocks noGrp="1" noChangeArrowheads="1"/>
          </p:cNvSpPr>
          <p:nvPr>
            <p:ph type="sldNum" sz="quarter" idx="12"/>
          </p:nvPr>
        </p:nvSpPr>
        <p:spPr>
          <a:ln/>
        </p:spPr>
        <p:txBody>
          <a:bodyPr/>
          <a:lstStyle>
            <a:lvl1pPr>
              <a:defRPr/>
            </a:lvl1pPr>
          </a:lstStyle>
          <a:p>
            <a:fld id="{1B0CFBAA-194D-E148-A99E-EF1F92F31EA9}" type="slidenum">
              <a:rPr lang="it-IT" altLang="it-IT"/>
              <a:pPr/>
              <a:t>‹N›</a:t>
            </a:fld>
            <a:endParaRPr lang="it-IT" altLang="it-IT"/>
          </a:p>
        </p:txBody>
      </p:sp>
    </p:spTree>
    <p:extLst>
      <p:ext uri="{BB962C8B-B14F-4D97-AF65-F5344CB8AC3E}">
        <p14:creationId xmlns:p14="http://schemas.microsoft.com/office/powerpoint/2010/main" val="390715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E25F31D-AD4C-C948-902D-CAC17DD73694}" type="datetimeFigureOut">
              <a:rPr lang="it-IT" smtClean="0"/>
              <a:t>10/05/2026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75688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E25F31D-AD4C-C948-902D-CAC17DD73694}" type="datetimeFigureOut">
              <a:rPr lang="it-IT" smtClean="0"/>
              <a:t>10/05/2026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424323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E25F31D-AD4C-C948-902D-CAC17DD73694}" type="datetimeFigureOut">
              <a:rPr lang="it-IT" smtClean="0"/>
              <a:t>10/05/2026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112555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E25F31D-AD4C-C948-902D-CAC17DD73694}" type="datetimeFigureOut">
              <a:rPr lang="it-IT" smtClean="0"/>
              <a:t>10/05/2026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9490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E25F31D-AD4C-C948-902D-CAC17DD73694}" type="datetimeFigureOut">
              <a:rPr lang="it-IT" smtClean="0"/>
              <a:t>10/05/2026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275951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5F31D-AD4C-C948-902D-CAC17DD73694}" type="datetimeFigureOut">
              <a:rPr lang="it-IT" smtClean="0"/>
              <a:t>10/05/2026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230453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E25F31D-AD4C-C948-902D-CAC17DD73694}" type="datetimeFigureOut">
              <a:rPr lang="it-IT" smtClean="0"/>
              <a:t>10/05/2026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9461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E25F31D-AD4C-C948-902D-CAC17DD73694}" type="datetimeFigureOut">
              <a:rPr lang="it-IT" smtClean="0"/>
              <a:t>10/05/2026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406003D-15F4-1E4C-8F74-339E8DD20505}" type="slidenum">
              <a:rPr lang="it-IT" smtClean="0"/>
              <a:t>‹N›</a:t>
            </a:fld>
            <a:endParaRPr lang="it-IT"/>
          </a:p>
        </p:txBody>
      </p:sp>
    </p:spTree>
    <p:extLst>
      <p:ext uri="{BB962C8B-B14F-4D97-AF65-F5344CB8AC3E}">
        <p14:creationId xmlns:p14="http://schemas.microsoft.com/office/powerpoint/2010/main" val="391153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5F31D-AD4C-C948-902D-CAC17DD73694}" type="datetimeFigureOut">
              <a:rPr lang="it-IT" smtClean="0"/>
              <a:t>10/05/2026</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6003D-15F4-1E4C-8F74-339E8DD20505}" type="slidenum">
              <a:rPr lang="it-IT" smtClean="0"/>
              <a:t>‹N›</a:t>
            </a:fld>
            <a:endParaRPr lang="it-IT"/>
          </a:p>
        </p:txBody>
      </p:sp>
    </p:spTree>
    <p:extLst>
      <p:ext uri="{BB962C8B-B14F-4D97-AF65-F5344CB8AC3E}">
        <p14:creationId xmlns:p14="http://schemas.microsoft.com/office/powerpoint/2010/main" val="1917067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diagramDrawing" Target="../diagrams/drawing12.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Colors" Target="../diagrams/colors12.xml"/><Relationship Id="rId5" Type="http://schemas.openxmlformats.org/officeDocument/2006/relationships/image" Target="../media/image16.jpeg"/><Relationship Id="rId10" Type="http://schemas.openxmlformats.org/officeDocument/2006/relationships/diagramQuickStyle" Target="../diagrams/quickStyle12.xml"/><Relationship Id="rId4" Type="http://schemas.openxmlformats.org/officeDocument/2006/relationships/image" Target="../media/image15.png"/><Relationship Id="rId9" Type="http://schemas.openxmlformats.org/officeDocument/2006/relationships/diagramLayout" Target="../diagrams/layout1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image" Target="../media/image19.png"/><Relationship Id="rId7" Type="http://schemas.openxmlformats.org/officeDocument/2006/relationships/diagramData" Target="../diagrams/data1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diagramDrawing" Target="../diagrams/drawing13.xml"/><Relationship Id="rId5" Type="http://schemas.openxmlformats.org/officeDocument/2006/relationships/image" Target="../media/image21.jpg"/><Relationship Id="rId10" Type="http://schemas.openxmlformats.org/officeDocument/2006/relationships/diagramColors" Target="../diagrams/colors13.xml"/><Relationship Id="rId4" Type="http://schemas.openxmlformats.org/officeDocument/2006/relationships/image" Target="../media/image20.jpg"/><Relationship Id="rId9" Type="http://schemas.openxmlformats.org/officeDocument/2006/relationships/diagramQuickStyle" Target="../diagrams/quickStyle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28.jpeg"/><Relationship Id="rId7" Type="http://schemas.openxmlformats.org/officeDocument/2006/relationships/diagramQuickStyle" Target="../diagrams/quickStyle1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9.png"/><Relationship Id="rId9" Type="http://schemas.microsoft.com/office/2007/relationships/diagramDrawing" Target="../diagrams/drawing14.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image" Target="../media/image31.jpg"/><Relationship Id="rId7" Type="http://schemas.openxmlformats.org/officeDocument/2006/relationships/diagramData" Target="../diagrams/data15.xml"/><Relationship Id="rId2"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image" Target="../media/image34.jpeg"/><Relationship Id="rId11" Type="http://schemas.microsoft.com/office/2007/relationships/diagramDrawing" Target="../diagrams/drawing15.xml"/><Relationship Id="rId5" Type="http://schemas.openxmlformats.org/officeDocument/2006/relationships/image" Target="../media/image33.png"/><Relationship Id="rId10" Type="http://schemas.openxmlformats.org/officeDocument/2006/relationships/diagramColors" Target="../diagrams/colors15.xml"/><Relationship Id="rId4" Type="http://schemas.openxmlformats.org/officeDocument/2006/relationships/image" Target="../media/image32.png"/><Relationship Id="rId9"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39.emf"/><Relationship Id="rId7" Type="http://schemas.openxmlformats.org/officeDocument/2006/relationships/diagramQuickStyle" Target="../diagrams/quickStyle18.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43.png"/><Relationship Id="rId4" Type="http://schemas.openxmlformats.org/officeDocument/2006/relationships/image" Target="../media/image40.jpg"/><Relationship Id="rId9" Type="http://schemas.microsoft.com/office/2007/relationships/diagramDrawing" Target="../diagrams/drawing18.xml"/></Relationships>
</file>

<file path=ppt/slides/_rels/slide2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5.png"/><Relationship Id="rId7" Type="http://schemas.openxmlformats.org/officeDocument/2006/relationships/diagramColors" Target="../diagrams/colors19.xml"/><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png"/><Relationship Id="rId7" Type="http://schemas.openxmlformats.org/officeDocument/2006/relationships/diagramColors" Target="../diagrams/colors1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png"/><Relationship Id="rId7" Type="http://schemas.openxmlformats.org/officeDocument/2006/relationships/diagramColors" Target="../diagrams/colors1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12.png"/><Relationship Id="rId4" Type="http://schemas.openxmlformats.org/officeDocument/2006/relationships/diagramData" Target="../diagrams/data11.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A2A5031-BE32-16DF-E51E-386DCB8FC5BF}"/>
              </a:ext>
            </a:extLst>
          </p:cNvPr>
          <p:cNvSpPr>
            <a:spLocks noGrp="1"/>
          </p:cNvSpPr>
          <p:nvPr>
            <p:ph type="ctrTitle"/>
          </p:nvPr>
        </p:nvSpPr>
        <p:spPr>
          <a:xfrm>
            <a:off x="5052290" y="2192694"/>
            <a:ext cx="7139710" cy="1092505"/>
          </a:xfrm>
        </p:spPr>
        <p:txBody>
          <a:bodyPr>
            <a:normAutofit/>
          </a:bodyPr>
          <a:lstStyle/>
          <a:p>
            <a:r>
              <a:rPr lang="en-US" sz="3600" dirty="0">
                <a:solidFill>
                  <a:srgbClr val="002060"/>
                </a:solidFill>
                <a:latin typeface="+mn-lt"/>
              </a:rPr>
              <a:t>Acute Severe Colitis: </a:t>
            </a:r>
            <a:br>
              <a:rPr lang="en-US" sz="3600" dirty="0">
                <a:solidFill>
                  <a:srgbClr val="002060"/>
                </a:solidFill>
                <a:latin typeface="+mn-lt"/>
              </a:rPr>
            </a:br>
            <a:r>
              <a:rPr lang="en-US" sz="3600" dirty="0">
                <a:solidFill>
                  <a:srgbClr val="002060"/>
                </a:solidFill>
                <a:latin typeface="+mn-lt"/>
              </a:rPr>
              <a:t>timing, teamwork and turning points</a:t>
            </a:r>
            <a:endParaRPr lang="it-IT" sz="3600" dirty="0">
              <a:solidFill>
                <a:srgbClr val="002060"/>
              </a:solidFill>
              <a:latin typeface="+mn-lt"/>
            </a:endParaRPr>
          </a:p>
        </p:txBody>
      </p:sp>
      <p:sp>
        <p:nvSpPr>
          <p:cNvPr id="3" name="Sottotitolo 2">
            <a:extLst>
              <a:ext uri="{FF2B5EF4-FFF2-40B4-BE49-F238E27FC236}">
                <a16:creationId xmlns:a16="http://schemas.microsoft.com/office/drawing/2014/main" id="{6B01924C-E7E4-AA20-BD98-797BE94A5A5C}"/>
              </a:ext>
            </a:extLst>
          </p:cNvPr>
          <p:cNvSpPr>
            <a:spLocks noGrp="1"/>
          </p:cNvSpPr>
          <p:nvPr>
            <p:ph type="subTitle" idx="1"/>
          </p:nvPr>
        </p:nvSpPr>
        <p:spPr>
          <a:xfrm>
            <a:off x="5052290" y="5431241"/>
            <a:ext cx="7139710" cy="1190948"/>
          </a:xfrm>
        </p:spPr>
        <p:txBody>
          <a:bodyPr>
            <a:noAutofit/>
          </a:bodyPr>
          <a:lstStyle/>
          <a:p>
            <a:r>
              <a:rPr lang="it-IT" sz="2000" dirty="0">
                <a:solidFill>
                  <a:srgbClr val="002060"/>
                </a:solidFill>
              </a:rPr>
              <a:t>Fabiana Castiglione</a:t>
            </a:r>
          </a:p>
          <a:p>
            <a:r>
              <a:rPr lang="it-IT" sz="2000" dirty="0">
                <a:solidFill>
                  <a:srgbClr val="002060"/>
                </a:solidFill>
              </a:rPr>
              <a:t>Department of Clinical Medicine and Surgery</a:t>
            </a:r>
          </a:p>
          <a:p>
            <a:r>
              <a:rPr lang="it-IT" sz="2000" dirty="0">
                <a:solidFill>
                  <a:srgbClr val="002060"/>
                </a:solidFill>
              </a:rPr>
              <a:t>University Federico II of </a:t>
            </a:r>
            <a:r>
              <a:rPr lang="it-IT" sz="2000" dirty="0" err="1">
                <a:solidFill>
                  <a:srgbClr val="002060"/>
                </a:solidFill>
              </a:rPr>
              <a:t>Naples</a:t>
            </a:r>
            <a:endParaRPr lang="it-IT" sz="2000" dirty="0">
              <a:solidFill>
                <a:srgbClr val="002060"/>
              </a:solidFill>
            </a:endParaRPr>
          </a:p>
        </p:txBody>
      </p:sp>
      <p:pic>
        <p:nvPicPr>
          <p:cNvPr id="6" name="Immagine 5">
            <a:extLst>
              <a:ext uri="{FF2B5EF4-FFF2-40B4-BE49-F238E27FC236}">
                <a16:creationId xmlns:a16="http://schemas.microsoft.com/office/drawing/2014/main" id="{E34FF960-5105-9C71-AFAB-C7C58F0C7A81}"/>
              </a:ext>
            </a:extLst>
          </p:cNvPr>
          <p:cNvPicPr>
            <a:picLocks noChangeAspect="1"/>
          </p:cNvPicPr>
          <p:nvPr/>
        </p:nvPicPr>
        <p:blipFill>
          <a:blip r:embed="rId2"/>
          <a:stretch>
            <a:fillRect/>
          </a:stretch>
        </p:blipFill>
        <p:spPr>
          <a:xfrm>
            <a:off x="-1" y="0"/>
            <a:ext cx="5052291" cy="6858000"/>
          </a:xfrm>
          <a:prstGeom prst="rect">
            <a:avLst/>
          </a:prstGeom>
          <a:effectLst>
            <a:softEdge rad="31750"/>
          </a:effectLst>
        </p:spPr>
      </p:pic>
    </p:spTree>
    <p:extLst>
      <p:ext uri="{BB962C8B-B14F-4D97-AF65-F5344CB8AC3E}">
        <p14:creationId xmlns:p14="http://schemas.microsoft.com/office/powerpoint/2010/main" val="2827602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1">
            <a:extLst>
              <a:ext uri="{FF2B5EF4-FFF2-40B4-BE49-F238E27FC236}">
                <a16:creationId xmlns:a16="http://schemas.microsoft.com/office/drawing/2014/main" id="{B7AC5425-5D59-46BF-E920-0CCC4A046B07}"/>
              </a:ext>
            </a:extLst>
          </p:cNvPr>
          <p:cNvGrpSpPr>
            <a:grpSpLocks/>
          </p:cNvGrpSpPr>
          <p:nvPr/>
        </p:nvGrpSpPr>
        <p:grpSpPr bwMode="auto">
          <a:xfrm>
            <a:off x="367969" y="3602371"/>
            <a:ext cx="3887615" cy="2699670"/>
            <a:chOff x="185708" y="2895600"/>
            <a:chExt cx="5265151" cy="3200400"/>
          </a:xfrm>
        </p:grpSpPr>
        <p:pic>
          <p:nvPicPr>
            <p:cNvPr id="55307" name="Picture 2">
              <a:extLst>
                <a:ext uri="{FF2B5EF4-FFF2-40B4-BE49-F238E27FC236}">
                  <a16:creationId xmlns:a16="http://schemas.microsoft.com/office/drawing/2014/main" id="{45D66E40-14A4-214C-123E-A22343FB9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08" y="2895600"/>
              <a:ext cx="263369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2">
              <a:extLst>
                <a:ext uri="{FF2B5EF4-FFF2-40B4-BE49-F238E27FC236}">
                  <a16:creationId xmlns:a16="http://schemas.microsoft.com/office/drawing/2014/main" id="{A832F240-3E4C-252B-954A-860344C06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2895600"/>
              <a:ext cx="263145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Immagine 4" descr="Immagine che contiene cibo, rosso&#10;&#10;Descrizione generata automaticamente">
            <a:extLst>
              <a:ext uri="{FF2B5EF4-FFF2-40B4-BE49-F238E27FC236}">
                <a16:creationId xmlns:a16="http://schemas.microsoft.com/office/drawing/2014/main" id="{D685A3DC-F1EC-40CC-DB61-3E3585E237CE}"/>
              </a:ext>
            </a:extLst>
          </p:cNvPr>
          <p:cNvPicPr>
            <a:picLocks noChangeAspect="1"/>
          </p:cNvPicPr>
          <p:nvPr/>
        </p:nvPicPr>
        <p:blipFill>
          <a:blip r:embed="rId4"/>
          <a:stretch>
            <a:fillRect/>
          </a:stretch>
        </p:blipFill>
        <p:spPr>
          <a:xfrm>
            <a:off x="8943689" y="789813"/>
            <a:ext cx="2934828" cy="2270460"/>
          </a:xfrm>
          <a:prstGeom prst="rect">
            <a:avLst/>
          </a:prstGeom>
        </p:spPr>
      </p:pic>
      <p:pic>
        <p:nvPicPr>
          <p:cNvPr id="3074" name="Picture 2" descr="Toxic megacolon - ScienceDirect">
            <a:extLst>
              <a:ext uri="{FF2B5EF4-FFF2-40B4-BE49-F238E27FC236}">
                <a16:creationId xmlns:a16="http://schemas.microsoft.com/office/drawing/2014/main" id="{278B8554-1A0B-091D-AD12-4D604512C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75" r="10252"/>
          <a:stretch/>
        </p:blipFill>
        <p:spPr bwMode="auto">
          <a:xfrm>
            <a:off x="9118044" y="3553805"/>
            <a:ext cx="2750477" cy="259357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5FD165D-7827-FF0E-3692-7F14C7143AF4}"/>
              </a:ext>
            </a:extLst>
          </p:cNvPr>
          <p:cNvSpPr txBox="1"/>
          <p:nvPr/>
        </p:nvSpPr>
        <p:spPr>
          <a:xfrm>
            <a:off x="0" y="168625"/>
            <a:ext cx="12191999"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dirty="0" err="1"/>
              <a:t>Prognostic</a:t>
            </a:r>
            <a:r>
              <a:rPr lang="it-IT" dirty="0"/>
              <a:t> imaging: </a:t>
            </a:r>
            <a:r>
              <a:rPr lang="it-IT" dirty="0" err="1"/>
              <a:t>radiology</a:t>
            </a:r>
            <a:endParaRPr lang="it-IT" dirty="0"/>
          </a:p>
        </p:txBody>
      </p:sp>
      <p:pic>
        <p:nvPicPr>
          <p:cNvPr id="58370" name="Picture 5">
            <a:extLst>
              <a:ext uri="{FF2B5EF4-FFF2-40B4-BE49-F238E27FC236}">
                <a16:creationId xmlns:a16="http://schemas.microsoft.com/office/drawing/2014/main" id="{FDC179B7-4B55-A30F-D467-83F56E4D4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543" t="31293" r="31543" b="8659"/>
          <a:stretch>
            <a:fillRect/>
          </a:stretch>
        </p:blipFill>
        <p:spPr bwMode="auto">
          <a:xfrm>
            <a:off x="228959" y="829485"/>
            <a:ext cx="1988418" cy="242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Immagine 14">
            <a:extLst>
              <a:ext uri="{FF2B5EF4-FFF2-40B4-BE49-F238E27FC236}">
                <a16:creationId xmlns:a16="http://schemas.microsoft.com/office/drawing/2014/main" id="{35870085-CB70-B5DB-2CB6-63E522C9A8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21428" y="829485"/>
            <a:ext cx="2008511" cy="242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611F821B-8E57-BDE6-AAEC-EEE18CE4603C}"/>
              </a:ext>
            </a:extLst>
          </p:cNvPr>
          <p:cNvSpPr txBox="1"/>
          <p:nvPr/>
        </p:nvSpPr>
        <p:spPr>
          <a:xfrm>
            <a:off x="5478625" y="6427113"/>
            <a:ext cx="6713374" cy="430887"/>
          </a:xfrm>
          <a:prstGeom prst="rect">
            <a:avLst/>
          </a:prstGeom>
          <a:noFill/>
        </p:spPr>
        <p:txBody>
          <a:bodyPr wrap="square">
            <a:spAutoFit/>
          </a:bodyPr>
          <a:lstStyle/>
          <a:p>
            <a:pPr algn="r">
              <a:defRPr/>
            </a:pPr>
            <a:r>
              <a:rPr lang="en-US" sz="1100" dirty="0"/>
              <a:t>Jakobovits SL, Br Med Bull. 2006</a:t>
            </a:r>
            <a:r>
              <a:rPr lang="it-IT" sz="1100" dirty="0">
                <a:ea typeface="Arial" charset="0"/>
                <a:cs typeface="Arial" charset="0"/>
              </a:rPr>
              <a:t> </a:t>
            </a:r>
          </a:p>
          <a:p>
            <a:pPr algn="r" eaLnBrk="1" hangingPunct="1">
              <a:defRPr/>
            </a:pPr>
            <a:r>
              <a:rPr lang="it-IT" sz="1100" dirty="0">
                <a:ea typeface="Arial" charset="0"/>
                <a:cs typeface="Arial" charset="0"/>
              </a:rPr>
              <a:t>Latella G, </a:t>
            </a:r>
            <a:r>
              <a:rPr lang="it-IT" sz="1100" dirty="0" err="1">
                <a:ea typeface="Arial" charset="0"/>
                <a:cs typeface="Arial" charset="0"/>
              </a:rPr>
              <a:t>Am</a:t>
            </a:r>
            <a:r>
              <a:rPr lang="it-IT" sz="1100" dirty="0">
                <a:ea typeface="Arial" charset="0"/>
                <a:cs typeface="Arial" charset="0"/>
              </a:rPr>
              <a:t> J </a:t>
            </a:r>
            <a:r>
              <a:rPr lang="it-IT" sz="1100" dirty="0" err="1">
                <a:ea typeface="Arial" charset="0"/>
                <a:cs typeface="Arial" charset="0"/>
              </a:rPr>
              <a:t>Gastroenterol</a:t>
            </a:r>
            <a:r>
              <a:rPr lang="it-IT" sz="1100" dirty="0">
                <a:ea typeface="Arial" charset="0"/>
                <a:cs typeface="Arial" charset="0"/>
              </a:rPr>
              <a:t> 2002</a:t>
            </a:r>
          </a:p>
        </p:txBody>
      </p:sp>
      <p:graphicFrame>
        <p:nvGraphicFramePr>
          <p:cNvPr id="7" name="Diagramma 6">
            <a:extLst>
              <a:ext uri="{FF2B5EF4-FFF2-40B4-BE49-F238E27FC236}">
                <a16:creationId xmlns:a16="http://schemas.microsoft.com/office/drawing/2014/main" id="{AE80A96F-EC29-CAED-623C-97BFF87DA023}"/>
              </a:ext>
            </a:extLst>
          </p:cNvPr>
          <p:cNvGraphicFramePr/>
          <p:nvPr>
            <p:extLst>
              <p:ext uri="{D42A27DB-BD31-4B8C-83A1-F6EECF244321}">
                <p14:modId xmlns:p14="http://schemas.microsoft.com/office/powerpoint/2010/main" val="833357220"/>
              </p:ext>
            </p:extLst>
          </p:nvPr>
        </p:nvGraphicFramePr>
        <p:xfrm>
          <a:off x="4538316" y="2567949"/>
          <a:ext cx="4296996" cy="20688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9881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51346" t="31023" r="26591" b="40689"/>
          <a:stretch>
            <a:fillRect/>
          </a:stretch>
        </p:blipFill>
        <p:spPr bwMode="auto">
          <a:xfrm>
            <a:off x="1854090" y="172274"/>
            <a:ext cx="2611785" cy="1765109"/>
          </a:xfrm>
          <a:prstGeom prst="rect">
            <a:avLst/>
          </a:prstGeom>
          <a:noFill/>
          <a:ln w="9525">
            <a:noFill/>
            <a:miter lim="800000"/>
            <a:headEnd/>
            <a:tailEnd/>
          </a:ln>
        </p:spPr>
      </p:pic>
      <p:pic>
        <p:nvPicPr>
          <p:cNvPr id="14" name="Picture 2">
            <a:extLst>
              <a:ext uri="{FF2B5EF4-FFF2-40B4-BE49-F238E27FC236}">
                <a16:creationId xmlns:a16="http://schemas.microsoft.com/office/drawing/2014/main" id="{5F750E5E-F5C8-C8BE-3D11-A464AA0FC12E}"/>
              </a:ext>
            </a:extLst>
          </p:cNvPr>
          <p:cNvPicPr>
            <a:picLocks noChangeAspect="1" noChangeArrowheads="1"/>
          </p:cNvPicPr>
          <p:nvPr/>
        </p:nvPicPr>
        <p:blipFill>
          <a:blip r:embed="rId3" cstate="print"/>
          <a:srcRect l="52974" t="60092" r="30343" b="14836"/>
          <a:stretch>
            <a:fillRect/>
          </a:stretch>
        </p:blipFill>
        <p:spPr bwMode="auto">
          <a:xfrm>
            <a:off x="2003379" y="1969830"/>
            <a:ext cx="2031604" cy="1609337"/>
          </a:xfrm>
          <a:prstGeom prst="rect">
            <a:avLst/>
          </a:prstGeom>
          <a:noFill/>
          <a:ln w="9525">
            <a:noFill/>
            <a:miter lim="800000"/>
            <a:headEnd/>
            <a:tailEnd/>
          </a:ln>
        </p:spPr>
      </p:pic>
      <p:sp>
        <p:nvSpPr>
          <p:cNvPr id="7" name="CasellaDiTesto 6"/>
          <p:cNvSpPr txBox="1"/>
          <p:nvPr/>
        </p:nvSpPr>
        <p:spPr>
          <a:xfrm>
            <a:off x="3650061" y="6227959"/>
            <a:ext cx="3344185" cy="600164"/>
          </a:xfrm>
          <a:prstGeom prst="rect">
            <a:avLst/>
          </a:prstGeom>
          <a:noFill/>
        </p:spPr>
        <p:txBody>
          <a:bodyPr wrap="none" rtlCol="0">
            <a:spAutoFit/>
          </a:bodyPr>
          <a:lstStyle/>
          <a:p>
            <a:r>
              <a:rPr lang="it-IT" sz="1100" dirty="0" err="1">
                <a:solidFill>
                  <a:schemeClr val="tx1">
                    <a:lumMod val="95000"/>
                    <a:lumOff val="5000"/>
                  </a:schemeClr>
                </a:solidFill>
              </a:rPr>
              <a:t>Carbonnel</a:t>
            </a:r>
            <a:r>
              <a:rPr lang="it-IT" sz="1100" dirty="0">
                <a:solidFill>
                  <a:schemeClr val="tx1">
                    <a:lumMod val="95000"/>
                    <a:lumOff val="5000"/>
                  </a:schemeClr>
                </a:solidFill>
              </a:rPr>
              <a:t> F, </a:t>
            </a:r>
            <a:r>
              <a:rPr lang="it-IT" sz="1100" dirty="0" err="1">
                <a:solidFill>
                  <a:schemeClr val="tx1">
                    <a:lumMod val="95000"/>
                    <a:lumOff val="5000"/>
                  </a:schemeClr>
                </a:solidFill>
              </a:rPr>
              <a:t>Dig</a:t>
            </a:r>
            <a:r>
              <a:rPr lang="it-IT" sz="1100" dirty="0">
                <a:solidFill>
                  <a:schemeClr val="tx1">
                    <a:lumMod val="95000"/>
                    <a:lumOff val="5000"/>
                  </a:schemeClr>
                </a:solidFill>
              </a:rPr>
              <a:t> </a:t>
            </a:r>
            <a:r>
              <a:rPr lang="it-IT" sz="1100" dirty="0" err="1">
                <a:solidFill>
                  <a:schemeClr val="tx1">
                    <a:lumMod val="95000"/>
                    <a:lumOff val="5000"/>
                  </a:schemeClr>
                </a:solidFill>
              </a:rPr>
              <a:t>Dis</a:t>
            </a:r>
            <a:r>
              <a:rPr lang="it-IT" sz="1100" dirty="0">
                <a:solidFill>
                  <a:schemeClr val="tx1">
                    <a:lumMod val="95000"/>
                    <a:lumOff val="5000"/>
                  </a:schemeClr>
                </a:solidFill>
              </a:rPr>
              <a:t> Sci. 1994</a:t>
            </a:r>
          </a:p>
          <a:p>
            <a:r>
              <a:rPr lang="it-IT" sz="1100" dirty="0"/>
              <a:t>Etchegaray A, </a:t>
            </a:r>
            <a:r>
              <a:rPr lang="it-IT" sz="1100" dirty="0" err="1"/>
              <a:t>Ther</a:t>
            </a:r>
            <a:r>
              <a:rPr lang="it-IT" sz="1100" dirty="0"/>
              <a:t> </a:t>
            </a:r>
            <a:r>
              <a:rPr lang="it-IT" sz="1100" dirty="0" err="1"/>
              <a:t>Adv</a:t>
            </a:r>
            <a:r>
              <a:rPr lang="it-IT" sz="1100" dirty="0"/>
              <a:t> </a:t>
            </a:r>
            <a:r>
              <a:rPr lang="it-IT" sz="1100" dirty="0" err="1"/>
              <a:t>Gastr</a:t>
            </a:r>
            <a:r>
              <a:rPr lang="it-IT" sz="1100" dirty="0"/>
              <a:t> 2025</a:t>
            </a:r>
          </a:p>
          <a:p>
            <a:r>
              <a:rPr lang="en-GB" sz="1100" dirty="0">
                <a:solidFill>
                  <a:schemeClr val="tx1">
                    <a:lumMod val="95000"/>
                    <a:lumOff val="5000"/>
                  </a:schemeClr>
                </a:solidFill>
              </a:rPr>
              <a:t>Surgery clips courtesy of Luigi Bucci and Gaetano </a:t>
            </a:r>
            <a:r>
              <a:rPr lang="en-GB" sz="1100" dirty="0" err="1">
                <a:solidFill>
                  <a:schemeClr val="tx1">
                    <a:lumMod val="95000"/>
                    <a:lumOff val="5000"/>
                  </a:schemeClr>
                </a:solidFill>
              </a:rPr>
              <a:t>Luglio</a:t>
            </a:r>
            <a:endParaRPr lang="en-GB" sz="1100" dirty="0">
              <a:solidFill>
                <a:schemeClr val="tx1">
                  <a:lumMod val="95000"/>
                  <a:lumOff val="5000"/>
                </a:schemeClr>
              </a:solidFill>
            </a:endParaRPr>
          </a:p>
        </p:txBody>
      </p:sp>
      <p:sp>
        <p:nvSpPr>
          <p:cNvPr id="2" name="CasellaDiTesto 1">
            <a:extLst>
              <a:ext uri="{FF2B5EF4-FFF2-40B4-BE49-F238E27FC236}">
                <a16:creationId xmlns:a16="http://schemas.microsoft.com/office/drawing/2014/main" id="{4731D157-550C-3AAF-CD17-FD8FEFC11898}"/>
              </a:ext>
            </a:extLst>
          </p:cNvPr>
          <p:cNvSpPr txBox="1"/>
          <p:nvPr/>
        </p:nvSpPr>
        <p:spPr>
          <a:xfrm>
            <a:off x="3928188" y="41487"/>
            <a:ext cx="8263587"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dirty="0" err="1"/>
              <a:t>Prognostic</a:t>
            </a:r>
            <a:r>
              <a:rPr lang="it-IT" dirty="0"/>
              <a:t> imaging: </a:t>
            </a:r>
            <a:r>
              <a:rPr lang="it-IT" dirty="0" err="1"/>
              <a:t>Endoscopy</a:t>
            </a:r>
            <a:endParaRPr lang="it-IT" dirty="0"/>
          </a:p>
        </p:txBody>
      </p:sp>
      <p:pic>
        <p:nvPicPr>
          <p:cNvPr id="4" name="Immagine 3" descr="Immagine che contiene persona, medico, Guanto medico, Carne&#10;&#10;Descrizione generata automaticamente">
            <a:extLst>
              <a:ext uri="{FF2B5EF4-FFF2-40B4-BE49-F238E27FC236}">
                <a16:creationId xmlns:a16="http://schemas.microsoft.com/office/drawing/2014/main" id="{4B3FDC21-6892-1D7A-34B7-08CE54CED07E}"/>
              </a:ext>
            </a:extLst>
          </p:cNvPr>
          <p:cNvPicPr>
            <a:picLocks noChangeAspect="1"/>
          </p:cNvPicPr>
          <p:nvPr/>
        </p:nvPicPr>
        <p:blipFill rotWithShape="1">
          <a:blip r:embed="rId4">
            <a:extLst>
              <a:ext uri="{28A0092B-C50C-407E-A947-70E740481C1C}">
                <a14:useLocalDpi xmlns:a14="http://schemas.microsoft.com/office/drawing/2010/main" val="0"/>
              </a:ext>
            </a:extLst>
          </a:blip>
          <a:srcRect t="18993" r="11240" b="13086"/>
          <a:stretch/>
        </p:blipFill>
        <p:spPr>
          <a:xfrm>
            <a:off x="7970086" y="707434"/>
            <a:ext cx="4095002" cy="2350203"/>
          </a:xfrm>
          <a:prstGeom prst="rect">
            <a:avLst/>
          </a:prstGeom>
        </p:spPr>
      </p:pic>
      <p:pic>
        <p:nvPicPr>
          <p:cNvPr id="9" name="Immagine 8" descr="Immagine che contiene scena, stanza, medico, Attrezzature mediche&#10;&#10;Descrizione generata automaticamente">
            <a:extLst>
              <a:ext uri="{FF2B5EF4-FFF2-40B4-BE49-F238E27FC236}">
                <a16:creationId xmlns:a16="http://schemas.microsoft.com/office/drawing/2014/main" id="{20EA28F3-4AC3-606A-466B-3A67957B67C6}"/>
              </a:ext>
            </a:extLst>
          </p:cNvPr>
          <p:cNvPicPr>
            <a:picLocks noChangeAspect="1"/>
          </p:cNvPicPr>
          <p:nvPr/>
        </p:nvPicPr>
        <p:blipFill rotWithShape="1">
          <a:blip r:embed="rId5">
            <a:extLst>
              <a:ext uri="{28A0092B-C50C-407E-A947-70E740481C1C}">
                <a14:useLocalDpi xmlns:a14="http://schemas.microsoft.com/office/drawing/2010/main" val="0"/>
              </a:ext>
            </a:extLst>
          </a:blip>
          <a:srcRect l="13757" t="26375" r="12349" b="8657"/>
          <a:stretch/>
        </p:blipFill>
        <p:spPr>
          <a:xfrm>
            <a:off x="8107829" y="3918641"/>
            <a:ext cx="3957259" cy="2609400"/>
          </a:xfrm>
          <a:prstGeom prst="rect">
            <a:avLst/>
          </a:prstGeom>
        </p:spPr>
      </p:pic>
      <p:pic>
        <p:nvPicPr>
          <p:cNvPr id="11" name="Immagine 10">
            <a:extLst>
              <a:ext uri="{FF2B5EF4-FFF2-40B4-BE49-F238E27FC236}">
                <a16:creationId xmlns:a16="http://schemas.microsoft.com/office/drawing/2014/main" id="{0F0F9EAE-7B3F-CB49-2BE2-831A14237352}"/>
              </a:ext>
            </a:extLst>
          </p:cNvPr>
          <p:cNvPicPr>
            <a:picLocks noChangeAspect="1"/>
          </p:cNvPicPr>
          <p:nvPr/>
        </p:nvPicPr>
        <p:blipFill>
          <a:blip r:embed="rId6"/>
          <a:stretch>
            <a:fillRect/>
          </a:stretch>
        </p:blipFill>
        <p:spPr>
          <a:xfrm>
            <a:off x="694701" y="3767524"/>
            <a:ext cx="2617356" cy="3090476"/>
          </a:xfrm>
          <a:prstGeom prst="rect">
            <a:avLst/>
          </a:prstGeom>
        </p:spPr>
      </p:pic>
      <p:pic>
        <p:nvPicPr>
          <p:cNvPr id="12" name="Picture 2">
            <a:extLst>
              <a:ext uri="{FF2B5EF4-FFF2-40B4-BE49-F238E27FC236}">
                <a16:creationId xmlns:a16="http://schemas.microsoft.com/office/drawing/2014/main" id="{B5527BE9-02A9-8D1E-CF5E-02C1FB41D990}"/>
              </a:ext>
            </a:extLst>
          </p:cNvPr>
          <p:cNvPicPr>
            <a:picLocks noChangeAspect="1" noChangeArrowheads="1"/>
          </p:cNvPicPr>
          <p:nvPr/>
        </p:nvPicPr>
        <p:blipFill>
          <a:blip r:embed="rId3" cstate="print"/>
          <a:srcRect l="28069" t="58944" r="56933" b="13839"/>
          <a:stretch>
            <a:fillRect/>
          </a:stretch>
        </p:blipFill>
        <p:spPr bwMode="auto">
          <a:xfrm>
            <a:off x="74870" y="1920161"/>
            <a:ext cx="1779220" cy="1701863"/>
          </a:xfrm>
          <a:prstGeom prst="rect">
            <a:avLst/>
          </a:prstGeom>
          <a:noFill/>
          <a:ln w="9525">
            <a:noFill/>
            <a:miter lim="800000"/>
            <a:headEnd/>
            <a:tailEnd/>
          </a:ln>
        </p:spPr>
      </p:pic>
      <p:pic>
        <p:nvPicPr>
          <p:cNvPr id="13" name="Picture 2">
            <a:extLst>
              <a:ext uri="{FF2B5EF4-FFF2-40B4-BE49-F238E27FC236}">
                <a16:creationId xmlns:a16="http://schemas.microsoft.com/office/drawing/2014/main" id="{E0EF504E-DCA2-1665-9861-44B18DDE5C4A}"/>
              </a:ext>
            </a:extLst>
          </p:cNvPr>
          <p:cNvPicPr>
            <a:picLocks noChangeAspect="1" noChangeArrowheads="1"/>
          </p:cNvPicPr>
          <p:nvPr/>
        </p:nvPicPr>
        <p:blipFill>
          <a:blip r:embed="rId3" cstate="print"/>
          <a:srcRect l="27175" t="31023" r="56667" b="40689"/>
          <a:stretch>
            <a:fillRect/>
          </a:stretch>
        </p:blipFill>
        <p:spPr bwMode="auto">
          <a:xfrm>
            <a:off x="225" y="148096"/>
            <a:ext cx="1897769" cy="1751322"/>
          </a:xfrm>
          <a:prstGeom prst="rect">
            <a:avLst/>
          </a:prstGeom>
          <a:noFill/>
          <a:ln w="9525">
            <a:noFill/>
            <a:miter lim="800000"/>
            <a:headEnd/>
            <a:tailEnd/>
          </a:ln>
        </p:spPr>
      </p:pic>
      <p:graphicFrame>
        <p:nvGraphicFramePr>
          <p:cNvPr id="3" name="Diagramma 2">
            <a:extLst>
              <a:ext uri="{FF2B5EF4-FFF2-40B4-BE49-F238E27FC236}">
                <a16:creationId xmlns:a16="http://schemas.microsoft.com/office/drawing/2014/main" id="{F71E490F-3AA4-4D9A-9B33-9E3808440A7D}"/>
              </a:ext>
            </a:extLst>
          </p:cNvPr>
          <p:cNvGraphicFramePr/>
          <p:nvPr>
            <p:extLst>
              <p:ext uri="{D42A27DB-BD31-4B8C-83A1-F6EECF244321}">
                <p14:modId xmlns:p14="http://schemas.microsoft.com/office/powerpoint/2010/main" val="2955213950"/>
              </p:ext>
            </p:extLst>
          </p:nvPr>
        </p:nvGraphicFramePr>
        <p:xfrm>
          <a:off x="4068212" y="2509614"/>
          <a:ext cx="4088807" cy="1916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28535DE-6A62-EFE2-7529-670E939E09FA}"/>
              </a:ext>
            </a:extLst>
          </p:cNvPr>
          <p:cNvPicPr>
            <a:picLocks noChangeAspect="1"/>
          </p:cNvPicPr>
          <p:nvPr/>
        </p:nvPicPr>
        <p:blipFill>
          <a:blip r:embed="rId2"/>
          <a:srcRect l="3763"/>
          <a:stretch>
            <a:fillRect/>
          </a:stretch>
        </p:blipFill>
        <p:spPr>
          <a:xfrm>
            <a:off x="320620" y="253820"/>
            <a:ext cx="8376340" cy="6411960"/>
          </a:xfrm>
          <a:prstGeom prst="rect">
            <a:avLst/>
          </a:prstGeom>
        </p:spPr>
      </p:pic>
      <p:sp>
        <p:nvSpPr>
          <p:cNvPr id="3" name="CasellaDiTesto 2">
            <a:extLst>
              <a:ext uri="{FF2B5EF4-FFF2-40B4-BE49-F238E27FC236}">
                <a16:creationId xmlns:a16="http://schemas.microsoft.com/office/drawing/2014/main" id="{D70BC786-EE41-B3F4-F1DC-BF95290D19AD}"/>
              </a:ext>
            </a:extLst>
          </p:cNvPr>
          <p:cNvSpPr txBox="1"/>
          <p:nvPr/>
        </p:nvSpPr>
        <p:spPr>
          <a:xfrm>
            <a:off x="6094446" y="6594550"/>
            <a:ext cx="6097554" cy="261610"/>
          </a:xfrm>
          <a:prstGeom prst="rect">
            <a:avLst/>
          </a:prstGeom>
          <a:noFill/>
        </p:spPr>
        <p:txBody>
          <a:bodyPr wrap="square">
            <a:spAutoFit/>
          </a:bodyPr>
          <a:lstStyle/>
          <a:p>
            <a:pPr algn="r"/>
            <a:r>
              <a:rPr lang="en-US" sz="1100" b="0" i="0" dirty="0" err="1">
                <a:solidFill>
                  <a:srgbClr val="212121"/>
                </a:solidFill>
                <a:effectLst/>
              </a:rPr>
              <a:t>Honap</a:t>
            </a:r>
            <a:r>
              <a:rPr lang="en-US" sz="1100" b="0" i="0" dirty="0">
                <a:solidFill>
                  <a:srgbClr val="212121"/>
                </a:solidFill>
                <a:effectLst/>
              </a:rPr>
              <a:t> S, Gut. 2024</a:t>
            </a:r>
            <a:endParaRPr lang="it-IT" sz="1100" dirty="0"/>
          </a:p>
        </p:txBody>
      </p:sp>
      <p:sp>
        <p:nvSpPr>
          <p:cNvPr id="4" name="Segnaposto contenuto 2">
            <a:extLst>
              <a:ext uri="{FF2B5EF4-FFF2-40B4-BE49-F238E27FC236}">
                <a16:creationId xmlns:a16="http://schemas.microsoft.com/office/drawing/2014/main" id="{95A45802-686E-19A5-5134-272A9421DAAB}"/>
              </a:ext>
            </a:extLst>
          </p:cNvPr>
          <p:cNvSpPr>
            <a:spLocks noGrp="1"/>
          </p:cNvSpPr>
          <p:nvPr>
            <p:ph idx="1"/>
          </p:nvPr>
        </p:nvSpPr>
        <p:spPr>
          <a:xfrm>
            <a:off x="8126962" y="192221"/>
            <a:ext cx="4065037" cy="978729"/>
          </a:xfrm>
          <a:noFill/>
        </p:spPr>
        <p:txBody>
          <a:bodyPr wrap="square">
            <a:spAutoFit/>
          </a:bodyPr>
          <a:lstStyle/>
          <a:p>
            <a:pPr marL="0" indent="0" algn="ctr">
              <a:buNone/>
            </a:pPr>
            <a:r>
              <a:rPr lang="en-US" sz="3200" b="1" cap="small" dirty="0">
                <a:solidFill>
                  <a:schemeClr val="accent5">
                    <a:lumMod val="50000"/>
                  </a:schemeClr>
                </a:solidFill>
              </a:rPr>
              <a:t>What next after steroids?</a:t>
            </a:r>
          </a:p>
        </p:txBody>
      </p:sp>
    </p:spTree>
    <p:extLst>
      <p:ext uri="{BB962C8B-B14F-4D97-AF65-F5344CB8AC3E}">
        <p14:creationId xmlns:p14="http://schemas.microsoft.com/office/powerpoint/2010/main" val="404663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4BC3791-B7B7-8EAD-C7D1-5D7128D8A73B}"/>
              </a:ext>
            </a:extLst>
          </p:cNvPr>
          <p:cNvPicPr>
            <a:picLocks noChangeAspect="1"/>
          </p:cNvPicPr>
          <p:nvPr/>
        </p:nvPicPr>
        <p:blipFill rotWithShape="1">
          <a:blip r:embed="rId2"/>
          <a:srcRect b="5474"/>
          <a:stretch/>
        </p:blipFill>
        <p:spPr>
          <a:xfrm>
            <a:off x="5248775" y="54648"/>
            <a:ext cx="6943225" cy="6726669"/>
          </a:xfrm>
          <a:prstGeom prst="rect">
            <a:avLst/>
          </a:prstGeom>
        </p:spPr>
      </p:pic>
      <p:pic>
        <p:nvPicPr>
          <p:cNvPr id="5" name="Segnaposto contenuto 4">
            <a:extLst>
              <a:ext uri="{FF2B5EF4-FFF2-40B4-BE49-F238E27FC236}">
                <a16:creationId xmlns:a16="http://schemas.microsoft.com/office/drawing/2014/main" id="{A828B7AC-246B-3F0F-DC7D-DF654FF7AC0A}"/>
              </a:ext>
            </a:extLst>
          </p:cNvPr>
          <p:cNvPicPr>
            <a:picLocks noGrp="1" noChangeAspect="1"/>
          </p:cNvPicPr>
          <p:nvPr>
            <p:ph idx="1"/>
          </p:nvPr>
        </p:nvPicPr>
        <p:blipFill>
          <a:blip r:embed="rId3"/>
          <a:stretch>
            <a:fillRect/>
          </a:stretch>
        </p:blipFill>
        <p:spPr>
          <a:xfrm>
            <a:off x="119706" y="864726"/>
            <a:ext cx="5511177" cy="1770526"/>
          </a:xfrm>
        </p:spPr>
      </p:pic>
      <p:sp>
        <p:nvSpPr>
          <p:cNvPr id="4" name="Rettangolo con angoli arrotondati 3">
            <a:extLst>
              <a:ext uri="{FF2B5EF4-FFF2-40B4-BE49-F238E27FC236}">
                <a16:creationId xmlns:a16="http://schemas.microsoft.com/office/drawing/2014/main" id="{F373F323-3EA0-E095-A808-CD518F0637AA}"/>
              </a:ext>
            </a:extLst>
          </p:cNvPr>
          <p:cNvSpPr/>
          <p:nvPr/>
        </p:nvSpPr>
        <p:spPr>
          <a:xfrm>
            <a:off x="7025343" y="3017519"/>
            <a:ext cx="4457997" cy="379743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82DFCFAA-FFAC-08DD-C999-80B07694D5C6}"/>
              </a:ext>
            </a:extLst>
          </p:cNvPr>
          <p:cNvSpPr txBox="1">
            <a:spLocks/>
          </p:cNvSpPr>
          <p:nvPr/>
        </p:nvSpPr>
        <p:spPr>
          <a:xfrm>
            <a:off x="-34212" y="191922"/>
            <a:ext cx="5857875" cy="5355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cap="small" dirty="0">
                <a:solidFill>
                  <a:schemeClr val="accent5">
                    <a:lumMod val="50000"/>
                  </a:schemeClr>
                </a:solidFill>
              </a:rPr>
              <a:t>What next after steroids?</a:t>
            </a:r>
          </a:p>
        </p:txBody>
      </p:sp>
      <p:grpSp>
        <p:nvGrpSpPr>
          <p:cNvPr id="6" name="Gruppo 5">
            <a:extLst>
              <a:ext uri="{FF2B5EF4-FFF2-40B4-BE49-F238E27FC236}">
                <a16:creationId xmlns:a16="http://schemas.microsoft.com/office/drawing/2014/main" id="{003FA1C4-F54D-27FF-9E8B-2CBEE5D0F99D}"/>
              </a:ext>
            </a:extLst>
          </p:cNvPr>
          <p:cNvGrpSpPr/>
          <p:nvPr/>
        </p:nvGrpSpPr>
        <p:grpSpPr>
          <a:xfrm>
            <a:off x="747615" y="3491484"/>
            <a:ext cx="4261265" cy="1216800"/>
            <a:chOff x="0" y="678610"/>
            <a:chExt cx="6830007" cy="1216800"/>
          </a:xfrm>
        </p:grpSpPr>
        <p:sp>
          <p:nvSpPr>
            <p:cNvPr id="8" name="Rettangolo con angoli arrotondati 7">
              <a:extLst>
                <a:ext uri="{FF2B5EF4-FFF2-40B4-BE49-F238E27FC236}">
                  <a16:creationId xmlns:a16="http://schemas.microsoft.com/office/drawing/2014/main" id="{0B7F8508-8697-2EB6-E051-6C8A369F7BFD}"/>
                </a:ext>
              </a:extLst>
            </p:cNvPr>
            <p:cNvSpPr/>
            <p:nvPr/>
          </p:nvSpPr>
          <p:spPr>
            <a:xfrm>
              <a:off x="0" y="678610"/>
              <a:ext cx="6830007" cy="121680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9" name="CasellaDiTesto 8">
              <a:extLst>
                <a:ext uri="{FF2B5EF4-FFF2-40B4-BE49-F238E27FC236}">
                  <a16:creationId xmlns:a16="http://schemas.microsoft.com/office/drawing/2014/main" id="{1A1E2E65-0C1D-9B79-51DF-0E4559683F96}"/>
                </a:ext>
              </a:extLst>
            </p:cNvPr>
            <p:cNvSpPr txBox="1"/>
            <p:nvPr/>
          </p:nvSpPr>
          <p:spPr>
            <a:xfrm>
              <a:off x="59399" y="738009"/>
              <a:ext cx="6711209" cy="1098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cap="small" baseline="0" dirty="0">
                  <a:solidFill>
                    <a:srgbClr val="44546A">
                      <a:hueOff val="0"/>
                      <a:satOff val="0"/>
                      <a:lumOff val="0"/>
                      <a:alphaOff val="0"/>
                    </a:srgbClr>
                  </a:solidFill>
                  <a:latin typeface="Calibri" panose="020F0502020204030204"/>
                  <a:ea typeface="+mn-ea"/>
                  <a:cs typeface="+mn-cs"/>
                </a:rPr>
                <a:t> In patients steroid-refractory, </a:t>
              </a:r>
              <a:r>
                <a:rPr lang="en-US" sz="2000" b="1" kern="1200" cap="small" baseline="0" dirty="0">
                  <a:solidFill>
                    <a:srgbClr val="FF0000"/>
                  </a:solidFill>
                  <a:latin typeface="Calibri" panose="020F0502020204030204"/>
                  <a:ea typeface="+mn-ea"/>
                  <a:cs typeface="+mn-cs"/>
                </a:rPr>
                <a:t>calcineurin  inhibitors and infliximab </a:t>
              </a:r>
              <a:r>
                <a:rPr lang="en-US" sz="2000" b="1" kern="1200" cap="small" baseline="0" dirty="0">
                  <a:solidFill>
                    <a:srgbClr val="44546A">
                      <a:hueOff val="0"/>
                      <a:satOff val="0"/>
                      <a:lumOff val="0"/>
                      <a:alphaOff val="0"/>
                    </a:srgbClr>
                  </a:solidFill>
                  <a:latin typeface="Calibri" panose="020F0502020204030204"/>
                  <a:ea typeface="+mn-ea"/>
                  <a:cs typeface="+mn-cs"/>
                </a:rPr>
                <a:t>are used as rescue therapy</a:t>
              </a:r>
            </a:p>
          </p:txBody>
        </p:sp>
      </p:grpSp>
    </p:spTree>
    <p:extLst>
      <p:ext uri="{BB962C8B-B14F-4D97-AF65-F5344CB8AC3E}">
        <p14:creationId xmlns:p14="http://schemas.microsoft.com/office/powerpoint/2010/main" val="234722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a:extLst>
              <a:ext uri="{FF2B5EF4-FFF2-40B4-BE49-F238E27FC236}">
                <a16:creationId xmlns:a16="http://schemas.microsoft.com/office/drawing/2014/main" id="{54299C2F-19C0-642A-1B94-1BC982EA00E8}"/>
              </a:ext>
            </a:extLst>
          </p:cNvPr>
          <p:cNvGraphicFramePr>
            <a:graphicFrameLocks noChangeAspect="1"/>
          </p:cNvGraphicFramePr>
          <p:nvPr>
            <p:extLst>
              <p:ext uri="{D42A27DB-BD31-4B8C-83A1-F6EECF244321}">
                <p14:modId xmlns:p14="http://schemas.microsoft.com/office/powerpoint/2010/main" val="988613230"/>
              </p:ext>
            </p:extLst>
          </p:nvPr>
        </p:nvGraphicFramePr>
        <p:xfrm>
          <a:off x="2032000" y="1895475"/>
          <a:ext cx="8128000" cy="401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3">
            <a:extLst>
              <a:ext uri="{FF2B5EF4-FFF2-40B4-BE49-F238E27FC236}">
                <a16:creationId xmlns:a16="http://schemas.microsoft.com/office/drawing/2014/main" id="{CB9252F3-AAF2-05C6-EAA4-EDE96FF94AFA}"/>
              </a:ext>
            </a:extLst>
          </p:cNvPr>
          <p:cNvSpPr txBox="1">
            <a:spLocks noChangeArrowheads="1"/>
          </p:cNvSpPr>
          <p:nvPr/>
        </p:nvSpPr>
        <p:spPr bwMode="auto">
          <a:xfrm>
            <a:off x="10019610" y="6596390"/>
            <a:ext cx="21723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100" dirty="0" err="1">
                <a:latin typeface="+mn-lt"/>
              </a:rPr>
              <a:t>Jarnerot</a:t>
            </a:r>
            <a:r>
              <a:rPr lang="it-IT" altLang="it-IT" sz="1100" dirty="0">
                <a:latin typeface="+mn-lt"/>
              </a:rPr>
              <a:t> G, </a:t>
            </a:r>
            <a:r>
              <a:rPr lang="it-IT" altLang="it-IT" sz="1100" dirty="0" err="1">
                <a:latin typeface="+mn-lt"/>
              </a:rPr>
              <a:t>Gastroenterology</a:t>
            </a:r>
            <a:r>
              <a:rPr lang="it-IT" altLang="it-IT" sz="1100" dirty="0">
                <a:latin typeface="+mn-lt"/>
              </a:rPr>
              <a:t> 2005</a:t>
            </a:r>
          </a:p>
        </p:txBody>
      </p:sp>
      <p:sp>
        <p:nvSpPr>
          <p:cNvPr id="8" name="Text Box 4">
            <a:extLst>
              <a:ext uri="{FF2B5EF4-FFF2-40B4-BE49-F238E27FC236}">
                <a16:creationId xmlns:a16="http://schemas.microsoft.com/office/drawing/2014/main" id="{0868A0CC-CB81-9F95-A90A-C592864FB384}"/>
              </a:ext>
            </a:extLst>
          </p:cNvPr>
          <p:cNvSpPr txBox="1">
            <a:spLocks noChangeArrowheads="1"/>
          </p:cNvSpPr>
          <p:nvPr/>
        </p:nvSpPr>
        <p:spPr bwMode="auto">
          <a:xfrm rot="16200000">
            <a:off x="-342352" y="3693385"/>
            <a:ext cx="1576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l"/>
            <a:r>
              <a:rPr lang="it-IT" altLang="it-IT" sz="2000" b="1" dirty="0">
                <a:solidFill>
                  <a:schemeClr val="tx2"/>
                </a:solidFill>
                <a:latin typeface="+mn-lt"/>
              </a:rPr>
              <a:t>% of </a:t>
            </a:r>
            <a:r>
              <a:rPr lang="it-IT" altLang="it-IT" sz="2000" b="1" dirty="0" err="1">
                <a:solidFill>
                  <a:schemeClr val="tx2"/>
                </a:solidFill>
                <a:latin typeface="+mn-lt"/>
              </a:rPr>
              <a:t>patients</a:t>
            </a:r>
            <a:endParaRPr lang="it-IT" altLang="it-IT" sz="2000" b="1" dirty="0">
              <a:solidFill>
                <a:schemeClr val="tx2"/>
              </a:solidFill>
              <a:latin typeface="+mn-lt"/>
            </a:endParaRPr>
          </a:p>
        </p:txBody>
      </p:sp>
      <p:sp>
        <p:nvSpPr>
          <p:cNvPr id="9" name="Text Box 5">
            <a:extLst>
              <a:ext uri="{FF2B5EF4-FFF2-40B4-BE49-F238E27FC236}">
                <a16:creationId xmlns:a16="http://schemas.microsoft.com/office/drawing/2014/main" id="{17D01553-BACD-F478-D02A-35A43FD72562}"/>
              </a:ext>
            </a:extLst>
          </p:cNvPr>
          <p:cNvSpPr txBox="1">
            <a:spLocks noChangeArrowheads="1"/>
          </p:cNvSpPr>
          <p:nvPr/>
        </p:nvSpPr>
        <p:spPr bwMode="auto">
          <a:xfrm>
            <a:off x="6992939" y="3336666"/>
            <a:ext cx="9380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l"/>
            <a:r>
              <a:rPr lang="it-IT" altLang="it-IT" sz="2000" b="1" dirty="0">
                <a:latin typeface="Times New Roman" panose="02020603050405020304" pitchFamily="18" charset="0"/>
              </a:rPr>
              <a:t>(14/21)</a:t>
            </a:r>
          </a:p>
        </p:txBody>
      </p:sp>
      <p:sp>
        <p:nvSpPr>
          <p:cNvPr id="10" name="Text Box 6">
            <a:extLst>
              <a:ext uri="{FF2B5EF4-FFF2-40B4-BE49-F238E27FC236}">
                <a16:creationId xmlns:a16="http://schemas.microsoft.com/office/drawing/2014/main" id="{273CFF52-EBFE-A828-0007-42FD527C332C}"/>
              </a:ext>
            </a:extLst>
          </p:cNvPr>
          <p:cNvSpPr txBox="1">
            <a:spLocks noChangeArrowheads="1"/>
          </p:cNvSpPr>
          <p:nvPr/>
        </p:nvSpPr>
        <p:spPr bwMode="auto">
          <a:xfrm>
            <a:off x="3326295" y="4481454"/>
            <a:ext cx="8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l"/>
            <a:r>
              <a:rPr lang="it-IT" altLang="it-IT" sz="2000" b="1" dirty="0">
                <a:latin typeface="Times New Roman" panose="02020603050405020304" pitchFamily="18" charset="0"/>
              </a:rPr>
              <a:t>(7/24)</a:t>
            </a:r>
          </a:p>
        </p:txBody>
      </p:sp>
      <p:sp>
        <p:nvSpPr>
          <p:cNvPr id="11" name="Text Box 7">
            <a:extLst>
              <a:ext uri="{FF2B5EF4-FFF2-40B4-BE49-F238E27FC236}">
                <a16:creationId xmlns:a16="http://schemas.microsoft.com/office/drawing/2014/main" id="{08FABABB-F794-304D-8581-325484664156}"/>
              </a:ext>
            </a:extLst>
          </p:cNvPr>
          <p:cNvSpPr txBox="1">
            <a:spLocks noChangeArrowheads="1"/>
          </p:cNvSpPr>
          <p:nvPr/>
        </p:nvSpPr>
        <p:spPr bwMode="auto">
          <a:xfrm>
            <a:off x="5735639" y="2276475"/>
            <a:ext cx="1021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l"/>
            <a:r>
              <a:rPr lang="it-IT" altLang="it-IT" sz="1800" b="1" dirty="0" err="1">
                <a:solidFill>
                  <a:schemeClr val="tx2"/>
                </a:solidFill>
                <a:latin typeface="+mn-lt"/>
              </a:rPr>
              <a:t>p</a:t>
            </a:r>
            <a:r>
              <a:rPr lang="it-IT" altLang="it-IT" sz="1800" b="1" dirty="0">
                <a:solidFill>
                  <a:schemeClr val="tx2"/>
                </a:solidFill>
                <a:latin typeface="+mn-lt"/>
              </a:rPr>
              <a:t>= 0.017</a:t>
            </a:r>
          </a:p>
        </p:txBody>
      </p:sp>
      <p:sp>
        <p:nvSpPr>
          <p:cNvPr id="12" name="Rectangle 8">
            <a:extLst>
              <a:ext uri="{FF2B5EF4-FFF2-40B4-BE49-F238E27FC236}">
                <a16:creationId xmlns:a16="http://schemas.microsoft.com/office/drawing/2014/main" id="{158BDA8A-3EBC-0BE9-D92E-9A6E15FC48C3}"/>
              </a:ext>
            </a:extLst>
          </p:cNvPr>
          <p:cNvSpPr>
            <a:spLocks noGrp="1" noChangeArrowheads="1"/>
          </p:cNvSpPr>
          <p:nvPr>
            <p:ph type="title"/>
          </p:nvPr>
        </p:nvSpPr>
        <p:spPr>
          <a:xfrm>
            <a:off x="-1" y="332833"/>
            <a:ext cx="12192001" cy="535531"/>
          </a:xfrm>
          <a:noFill/>
        </p:spPr>
        <p:txBody>
          <a:bodyPr vert="horz" wrap="square" lIns="91440" tIns="45720" rIns="91440" bIns="45720" rtlCol="0">
            <a:spAutoFit/>
          </a:bodyPr>
          <a:lstStyle/>
          <a:p>
            <a:pPr algn="ctr">
              <a:spcBef>
                <a:spcPts val="1000"/>
              </a:spcBef>
              <a:buFont typeface="Arial" panose="020B0604020202020204" pitchFamily="34" charset="0"/>
            </a:pPr>
            <a:r>
              <a:rPr lang="it-IT" sz="3200" b="1" cap="small" dirty="0">
                <a:solidFill>
                  <a:schemeClr val="accent5">
                    <a:lumMod val="50000"/>
                  </a:schemeClr>
                </a:solidFill>
                <a:latin typeface="+mn-lt"/>
                <a:ea typeface="+mn-ea"/>
                <a:cs typeface="+mn-cs"/>
              </a:rPr>
              <a:t>IFX </a:t>
            </a:r>
            <a:r>
              <a:rPr lang="it-IT" sz="3200" b="1" cap="small" dirty="0" err="1">
                <a:solidFill>
                  <a:schemeClr val="accent5">
                    <a:lumMod val="50000"/>
                  </a:schemeClr>
                </a:solidFill>
                <a:latin typeface="+mn-lt"/>
                <a:ea typeface="+mn-ea"/>
                <a:cs typeface="+mn-cs"/>
              </a:rPr>
              <a:t>as</a:t>
            </a:r>
            <a:r>
              <a:rPr lang="it-IT" sz="3200" b="1" cap="small" dirty="0">
                <a:solidFill>
                  <a:schemeClr val="accent5">
                    <a:lumMod val="50000"/>
                  </a:schemeClr>
                </a:solidFill>
                <a:latin typeface="+mn-lt"/>
                <a:ea typeface="+mn-ea"/>
                <a:cs typeface="+mn-cs"/>
              </a:rPr>
              <a:t> rescue therapy for  severe UC</a:t>
            </a:r>
          </a:p>
        </p:txBody>
      </p:sp>
    </p:spTree>
    <p:extLst>
      <p:ext uri="{BB962C8B-B14F-4D97-AF65-F5344CB8AC3E}">
        <p14:creationId xmlns:p14="http://schemas.microsoft.com/office/powerpoint/2010/main" val="23498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755ED46B-2B28-89BB-889B-78B709985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270256"/>
            <a:ext cx="8568952" cy="1656184"/>
          </a:xfrm>
          <a:prstGeom prst="rect">
            <a:avLst/>
          </a:prstGeom>
        </p:spPr>
      </p:pic>
      <p:pic>
        <p:nvPicPr>
          <p:cNvPr id="7" name="Immagine 6" descr="Immagine che contiene grafico&#10;&#10;Descrizione generata automaticamente">
            <a:extLst>
              <a:ext uri="{FF2B5EF4-FFF2-40B4-BE49-F238E27FC236}">
                <a16:creationId xmlns:a16="http://schemas.microsoft.com/office/drawing/2014/main" id="{8A72A819-FA7D-6DBB-A645-697AA2CA2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668" y="2299292"/>
            <a:ext cx="3741838" cy="4249751"/>
          </a:xfrm>
          <a:prstGeom prst="rect">
            <a:avLst/>
          </a:prstGeom>
        </p:spPr>
      </p:pic>
      <p:sp>
        <p:nvSpPr>
          <p:cNvPr id="8" name="Text Box 3">
            <a:extLst>
              <a:ext uri="{FF2B5EF4-FFF2-40B4-BE49-F238E27FC236}">
                <a16:creationId xmlns:a16="http://schemas.microsoft.com/office/drawing/2014/main" id="{F22660A8-7899-DD57-6820-373E2BA64607}"/>
              </a:ext>
            </a:extLst>
          </p:cNvPr>
          <p:cNvSpPr txBox="1">
            <a:spLocks noChangeArrowheads="1"/>
          </p:cNvSpPr>
          <p:nvPr/>
        </p:nvSpPr>
        <p:spPr bwMode="auto">
          <a:xfrm>
            <a:off x="10704092" y="6596390"/>
            <a:ext cx="14879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100" dirty="0" err="1">
                <a:latin typeface="+mn-lt"/>
              </a:rPr>
              <a:t>Laharie</a:t>
            </a:r>
            <a:r>
              <a:rPr lang="it-IT" altLang="it-IT" sz="1100" dirty="0">
                <a:latin typeface="+mn-lt"/>
              </a:rPr>
              <a:t> D, Lancet 2012</a:t>
            </a:r>
          </a:p>
        </p:txBody>
      </p:sp>
    </p:spTree>
    <p:extLst>
      <p:ext uri="{BB962C8B-B14F-4D97-AF65-F5344CB8AC3E}">
        <p14:creationId xmlns:p14="http://schemas.microsoft.com/office/powerpoint/2010/main" val="427654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AD067E5-976C-9815-F23B-A8560D78A122}"/>
              </a:ext>
            </a:extLst>
          </p:cNvPr>
          <p:cNvSpPr txBox="1"/>
          <p:nvPr/>
        </p:nvSpPr>
        <p:spPr>
          <a:xfrm>
            <a:off x="9470520" y="6427113"/>
            <a:ext cx="2749471" cy="430887"/>
          </a:xfrm>
          <a:prstGeom prst="rect">
            <a:avLst/>
          </a:prstGeom>
          <a:noFill/>
        </p:spPr>
        <p:txBody>
          <a:bodyPr wrap="none" rtlCol="0">
            <a:spAutoFit/>
          </a:bodyPr>
          <a:lstStyle/>
          <a:p>
            <a:pPr algn="r"/>
            <a:r>
              <a:rPr lang="it-IT" sz="1100" dirty="0" err="1">
                <a:cs typeface="Times New Roman" panose="02020603050405020304" pitchFamily="18" charset="0"/>
              </a:rPr>
              <a:t>Vuyyuru</a:t>
            </a:r>
            <a:r>
              <a:rPr lang="it-IT" sz="1100" dirty="0">
                <a:cs typeface="Times New Roman" panose="02020603050405020304" pitchFamily="18" charset="0"/>
              </a:rPr>
              <a:t> SK, </a:t>
            </a:r>
            <a:r>
              <a:rPr lang="it-IT" sz="1100" dirty="0" err="1">
                <a:cs typeface="Times New Roman" panose="02020603050405020304" pitchFamily="18" charset="0"/>
              </a:rPr>
              <a:t>Clin</a:t>
            </a:r>
            <a:r>
              <a:rPr lang="it-IT" sz="1100" dirty="0">
                <a:cs typeface="Times New Roman" panose="02020603050405020304" pitchFamily="18" charset="0"/>
              </a:rPr>
              <a:t> </a:t>
            </a:r>
            <a:r>
              <a:rPr lang="it-IT" sz="1100" dirty="0" err="1">
                <a:cs typeface="Times New Roman" panose="02020603050405020304" pitchFamily="18" charset="0"/>
              </a:rPr>
              <a:t>Gastroenterol</a:t>
            </a:r>
            <a:r>
              <a:rPr lang="it-IT" sz="1100" dirty="0">
                <a:cs typeface="Times New Roman" panose="02020603050405020304" pitchFamily="18" charset="0"/>
              </a:rPr>
              <a:t> </a:t>
            </a:r>
            <a:r>
              <a:rPr lang="it-IT" sz="1100" dirty="0" err="1">
                <a:cs typeface="Times New Roman" panose="02020603050405020304" pitchFamily="18" charset="0"/>
              </a:rPr>
              <a:t>Hepatol</a:t>
            </a:r>
            <a:r>
              <a:rPr lang="it-IT" sz="1100" dirty="0">
                <a:cs typeface="Times New Roman" panose="02020603050405020304" pitchFamily="18" charset="0"/>
              </a:rPr>
              <a:t> 2025</a:t>
            </a:r>
          </a:p>
          <a:p>
            <a:r>
              <a:rPr lang="it-IT" sz="1100" dirty="0"/>
              <a:t>Matthew C </a:t>
            </a:r>
            <a:r>
              <a:rPr lang="it-IT" sz="1100" dirty="0" err="1"/>
              <a:t>Choy</a:t>
            </a:r>
            <a:r>
              <a:rPr lang="it-IT" sz="1100" dirty="0"/>
              <a:t>, Lancet Gastro </a:t>
            </a:r>
            <a:r>
              <a:rPr lang="it-IT" sz="1100" dirty="0" err="1"/>
              <a:t>Hepato</a:t>
            </a:r>
            <a:r>
              <a:rPr lang="it-IT" sz="1100" dirty="0"/>
              <a:t> 2024</a:t>
            </a:r>
          </a:p>
        </p:txBody>
      </p:sp>
      <p:pic>
        <p:nvPicPr>
          <p:cNvPr id="5122" name="Picture 2" descr="Image">
            <a:extLst>
              <a:ext uri="{FF2B5EF4-FFF2-40B4-BE49-F238E27FC236}">
                <a16:creationId xmlns:a16="http://schemas.microsoft.com/office/drawing/2014/main" id="{19C0CB5E-3AAB-F5BB-E5A4-75CB41945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63" y="843280"/>
            <a:ext cx="5259417" cy="44602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8">
            <a:extLst>
              <a:ext uri="{FF2B5EF4-FFF2-40B4-BE49-F238E27FC236}">
                <a16:creationId xmlns:a16="http://schemas.microsoft.com/office/drawing/2014/main" id="{789F5646-3B8C-10D3-DB81-4172114F5C3B}"/>
              </a:ext>
            </a:extLst>
          </p:cNvPr>
          <p:cNvSpPr>
            <a:spLocks noGrp="1" noChangeArrowheads="1"/>
          </p:cNvSpPr>
          <p:nvPr>
            <p:ph type="title"/>
          </p:nvPr>
        </p:nvSpPr>
        <p:spPr>
          <a:xfrm>
            <a:off x="5313679" y="185001"/>
            <a:ext cx="6878321" cy="535531"/>
          </a:xfrm>
          <a:noFill/>
        </p:spPr>
        <p:txBody>
          <a:bodyPr vert="horz" wrap="square" lIns="91440" tIns="45720" rIns="91440" bIns="45720" rtlCol="0">
            <a:spAutoFit/>
          </a:bodyPr>
          <a:lstStyle/>
          <a:p>
            <a:pPr algn="ctr">
              <a:spcBef>
                <a:spcPts val="1000"/>
              </a:spcBef>
              <a:buFont typeface="Arial" panose="020B0604020202020204" pitchFamily="34" charset="0"/>
            </a:pPr>
            <a:r>
              <a:rPr lang="it-IT" sz="3200" b="1" cap="small" dirty="0">
                <a:solidFill>
                  <a:schemeClr val="accent5">
                    <a:lumMod val="50000"/>
                  </a:schemeClr>
                </a:solidFill>
                <a:latin typeface="+mn-lt"/>
                <a:ea typeface="+mn-ea"/>
                <a:cs typeface="+mn-cs"/>
              </a:rPr>
              <a:t>IFX </a:t>
            </a:r>
            <a:r>
              <a:rPr lang="it-IT" sz="3200" b="1" cap="small" dirty="0" err="1">
                <a:solidFill>
                  <a:schemeClr val="accent5">
                    <a:lumMod val="50000"/>
                  </a:schemeClr>
                </a:solidFill>
                <a:latin typeface="+mn-lt"/>
                <a:ea typeface="+mn-ea"/>
                <a:cs typeface="+mn-cs"/>
              </a:rPr>
              <a:t>Failure</a:t>
            </a:r>
            <a:endParaRPr lang="it-IT" sz="3200" b="1" cap="small" dirty="0">
              <a:solidFill>
                <a:schemeClr val="accent5">
                  <a:lumMod val="50000"/>
                </a:schemeClr>
              </a:solidFill>
              <a:latin typeface="+mn-lt"/>
              <a:ea typeface="+mn-ea"/>
              <a:cs typeface="+mn-cs"/>
            </a:endParaRPr>
          </a:p>
        </p:txBody>
      </p:sp>
      <p:pic>
        <p:nvPicPr>
          <p:cNvPr id="6" name="Segnaposto contenuto 4">
            <a:extLst>
              <a:ext uri="{FF2B5EF4-FFF2-40B4-BE49-F238E27FC236}">
                <a16:creationId xmlns:a16="http://schemas.microsoft.com/office/drawing/2014/main" id="{8AA8285C-0797-2BFA-3601-E8321E55E5CB}"/>
              </a:ext>
            </a:extLst>
          </p:cNvPr>
          <p:cNvPicPr>
            <a:picLocks noChangeAspect="1"/>
          </p:cNvPicPr>
          <p:nvPr/>
        </p:nvPicPr>
        <p:blipFill>
          <a:blip r:embed="rId4"/>
          <a:stretch>
            <a:fillRect/>
          </a:stretch>
        </p:blipFill>
        <p:spPr>
          <a:xfrm>
            <a:off x="7216020" y="738705"/>
            <a:ext cx="3372655" cy="2837800"/>
          </a:xfrm>
          <a:prstGeom prst="rect">
            <a:avLst/>
          </a:prstGeom>
        </p:spPr>
      </p:pic>
      <p:graphicFrame>
        <p:nvGraphicFramePr>
          <p:cNvPr id="13" name="Diagramma 12">
            <a:extLst>
              <a:ext uri="{FF2B5EF4-FFF2-40B4-BE49-F238E27FC236}">
                <a16:creationId xmlns:a16="http://schemas.microsoft.com/office/drawing/2014/main" id="{93EA7B62-C3E7-934B-44D3-B9B2EC72E669}"/>
              </a:ext>
            </a:extLst>
          </p:cNvPr>
          <p:cNvGraphicFramePr/>
          <p:nvPr>
            <p:extLst>
              <p:ext uri="{D42A27DB-BD31-4B8C-83A1-F6EECF244321}">
                <p14:modId xmlns:p14="http://schemas.microsoft.com/office/powerpoint/2010/main" val="1989614478"/>
              </p:ext>
            </p:extLst>
          </p:nvPr>
        </p:nvGraphicFramePr>
        <p:xfrm>
          <a:off x="6177280" y="3576505"/>
          <a:ext cx="5628640" cy="2837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21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grafico&#10;&#10;Descrizione generata automaticamente">
            <a:extLst>
              <a:ext uri="{FF2B5EF4-FFF2-40B4-BE49-F238E27FC236}">
                <a16:creationId xmlns:a16="http://schemas.microsoft.com/office/drawing/2014/main" id="{EEA4ED87-2E7D-973E-397D-2BECE6EF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504" y="1220769"/>
            <a:ext cx="2525971" cy="2202232"/>
          </a:xfrm>
          <a:prstGeom prst="rect">
            <a:avLst/>
          </a:prstGeom>
        </p:spPr>
      </p:pic>
      <p:pic>
        <p:nvPicPr>
          <p:cNvPr id="5" name="Immagine 4" descr="Immagine che contiene grafico&#10;&#10;Descrizione generata automaticamente">
            <a:extLst>
              <a:ext uri="{FF2B5EF4-FFF2-40B4-BE49-F238E27FC236}">
                <a16:creationId xmlns:a16="http://schemas.microsoft.com/office/drawing/2014/main" id="{CDB51B8D-E8AC-304C-6439-ACEC68653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22" y="3558435"/>
            <a:ext cx="2840399" cy="1548527"/>
          </a:xfrm>
          <a:prstGeom prst="rect">
            <a:avLst/>
          </a:prstGeom>
        </p:spPr>
      </p:pic>
      <p:pic>
        <p:nvPicPr>
          <p:cNvPr id="6" name="Immagine 5">
            <a:extLst>
              <a:ext uri="{FF2B5EF4-FFF2-40B4-BE49-F238E27FC236}">
                <a16:creationId xmlns:a16="http://schemas.microsoft.com/office/drawing/2014/main" id="{1D947DFB-E9B3-0004-821C-1BD8ABD4050C}"/>
              </a:ext>
            </a:extLst>
          </p:cNvPr>
          <p:cNvPicPr>
            <a:picLocks noChangeAspect="1"/>
          </p:cNvPicPr>
          <p:nvPr/>
        </p:nvPicPr>
        <p:blipFill>
          <a:blip r:embed="rId4"/>
          <a:srcRect t="6997"/>
          <a:stretch>
            <a:fillRect/>
          </a:stretch>
        </p:blipFill>
        <p:spPr>
          <a:xfrm>
            <a:off x="4012693" y="985199"/>
            <a:ext cx="3128951" cy="2132326"/>
          </a:xfrm>
          <a:prstGeom prst="rect">
            <a:avLst/>
          </a:prstGeom>
        </p:spPr>
      </p:pic>
      <p:pic>
        <p:nvPicPr>
          <p:cNvPr id="7" name="Immagine 6">
            <a:extLst>
              <a:ext uri="{FF2B5EF4-FFF2-40B4-BE49-F238E27FC236}">
                <a16:creationId xmlns:a16="http://schemas.microsoft.com/office/drawing/2014/main" id="{348A569D-1F75-8CBA-3CA9-985FA7CDBF3F}"/>
              </a:ext>
            </a:extLst>
          </p:cNvPr>
          <p:cNvPicPr>
            <a:picLocks noChangeAspect="1"/>
          </p:cNvPicPr>
          <p:nvPr/>
        </p:nvPicPr>
        <p:blipFill>
          <a:blip r:embed="rId5"/>
          <a:srcRect t="9035"/>
          <a:stretch>
            <a:fillRect/>
          </a:stretch>
        </p:blipFill>
        <p:spPr>
          <a:xfrm>
            <a:off x="4350651" y="3278442"/>
            <a:ext cx="2561662" cy="1702462"/>
          </a:xfrm>
          <a:prstGeom prst="rect">
            <a:avLst/>
          </a:prstGeom>
          <a:ln>
            <a:solidFill>
              <a:schemeClr val="tx1"/>
            </a:solidFill>
          </a:ln>
        </p:spPr>
      </p:pic>
      <p:pic>
        <p:nvPicPr>
          <p:cNvPr id="8" name="Picture 2">
            <a:extLst>
              <a:ext uri="{FF2B5EF4-FFF2-40B4-BE49-F238E27FC236}">
                <a16:creationId xmlns:a16="http://schemas.microsoft.com/office/drawing/2014/main" id="{8D70905B-919E-BFD1-87CF-86CF05F44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913" y="1403041"/>
            <a:ext cx="4153311" cy="31611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C51247C-5686-095A-7377-D30DD14F124B}"/>
              </a:ext>
            </a:extLst>
          </p:cNvPr>
          <p:cNvSpPr>
            <a:spLocks noGrp="1" noChangeArrowheads="1"/>
          </p:cNvSpPr>
          <p:nvPr>
            <p:ph type="title"/>
          </p:nvPr>
        </p:nvSpPr>
        <p:spPr>
          <a:xfrm>
            <a:off x="0" y="185001"/>
            <a:ext cx="12219991" cy="535531"/>
          </a:xfrm>
          <a:noFill/>
        </p:spPr>
        <p:txBody>
          <a:bodyPr vert="horz" wrap="square" lIns="91440" tIns="45720" rIns="91440" bIns="45720" rtlCol="0">
            <a:spAutoFit/>
          </a:bodyPr>
          <a:lstStyle/>
          <a:p>
            <a:pPr algn="ctr">
              <a:spcBef>
                <a:spcPts val="1000"/>
              </a:spcBef>
              <a:buFont typeface="Arial" panose="020B0604020202020204" pitchFamily="34" charset="0"/>
            </a:pPr>
            <a:r>
              <a:rPr lang="it-IT" sz="3200" b="1" cap="small" dirty="0">
                <a:solidFill>
                  <a:schemeClr val="accent5">
                    <a:lumMod val="50000"/>
                  </a:schemeClr>
                </a:solidFill>
                <a:latin typeface="+mn-lt"/>
                <a:ea typeface="+mn-ea"/>
                <a:cs typeface="+mn-cs"/>
              </a:rPr>
              <a:t>Rescue therapy: </a:t>
            </a:r>
            <a:r>
              <a:rPr lang="it-IT" sz="3200" b="1" cap="small" dirty="0" err="1">
                <a:solidFill>
                  <a:schemeClr val="accent5">
                    <a:lumMod val="50000"/>
                  </a:schemeClr>
                </a:solidFill>
                <a:latin typeface="+mn-lt"/>
                <a:ea typeface="+mn-ea"/>
                <a:cs typeface="+mn-cs"/>
              </a:rPr>
              <a:t>tofacitinib</a:t>
            </a:r>
            <a:endParaRPr lang="it-IT" sz="3200" b="1" cap="small" dirty="0">
              <a:solidFill>
                <a:schemeClr val="accent5">
                  <a:lumMod val="50000"/>
                </a:schemeClr>
              </a:solidFill>
              <a:latin typeface="+mn-lt"/>
              <a:ea typeface="+mn-ea"/>
              <a:cs typeface="+mn-cs"/>
            </a:endParaRPr>
          </a:p>
        </p:txBody>
      </p:sp>
      <p:grpSp>
        <p:nvGrpSpPr>
          <p:cNvPr id="16" name="Gruppo 15">
            <a:extLst>
              <a:ext uri="{FF2B5EF4-FFF2-40B4-BE49-F238E27FC236}">
                <a16:creationId xmlns:a16="http://schemas.microsoft.com/office/drawing/2014/main" id="{C0C121D7-DB42-7C17-AF4E-B5A9824BA8DE}"/>
              </a:ext>
            </a:extLst>
          </p:cNvPr>
          <p:cNvGrpSpPr/>
          <p:nvPr/>
        </p:nvGrpSpPr>
        <p:grpSpPr>
          <a:xfrm>
            <a:off x="1063605" y="5311445"/>
            <a:ext cx="2155031" cy="490364"/>
            <a:chOff x="0" y="1349128"/>
            <a:chExt cx="5404498" cy="1216800"/>
          </a:xfrm>
        </p:grpSpPr>
        <p:sp>
          <p:nvSpPr>
            <p:cNvPr id="17" name="Rettangolo con angoli arrotondati 16">
              <a:extLst>
                <a:ext uri="{FF2B5EF4-FFF2-40B4-BE49-F238E27FC236}">
                  <a16:creationId xmlns:a16="http://schemas.microsoft.com/office/drawing/2014/main" id="{7A966C2F-668A-4BBF-D7D4-7491FCE84AFA}"/>
                </a:ext>
              </a:extLst>
            </p:cNvPr>
            <p:cNvSpPr/>
            <p:nvPr/>
          </p:nvSpPr>
          <p:spPr>
            <a:xfrm>
              <a:off x="0" y="1349128"/>
              <a:ext cx="5404498" cy="121680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8" name="CasellaDiTesto 17">
              <a:extLst>
                <a:ext uri="{FF2B5EF4-FFF2-40B4-BE49-F238E27FC236}">
                  <a16:creationId xmlns:a16="http://schemas.microsoft.com/office/drawing/2014/main" id="{496C7BBC-40C3-7EDC-0380-ECEB0F759DA2}"/>
                </a:ext>
              </a:extLst>
            </p:cNvPr>
            <p:cNvSpPr txBox="1"/>
            <p:nvPr/>
          </p:nvSpPr>
          <p:spPr>
            <a:xfrm>
              <a:off x="59399" y="1408527"/>
              <a:ext cx="5285700" cy="1098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cap="small" dirty="0">
                  <a:solidFill>
                    <a:schemeClr val="dk2">
                      <a:hueOff val="0"/>
                      <a:satOff val="0"/>
                      <a:lumOff val="0"/>
                      <a:alphaOff val="0"/>
                    </a:schemeClr>
                  </a:solidFill>
                </a:rPr>
                <a:t>Observational study</a:t>
              </a:r>
            </a:p>
          </p:txBody>
        </p:sp>
      </p:grpSp>
      <p:grpSp>
        <p:nvGrpSpPr>
          <p:cNvPr id="21" name="Gruppo 20">
            <a:extLst>
              <a:ext uri="{FF2B5EF4-FFF2-40B4-BE49-F238E27FC236}">
                <a16:creationId xmlns:a16="http://schemas.microsoft.com/office/drawing/2014/main" id="{EB9338A6-42F0-0103-6A68-F5A25E2D3F37}"/>
              </a:ext>
            </a:extLst>
          </p:cNvPr>
          <p:cNvGrpSpPr/>
          <p:nvPr/>
        </p:nvGrpSpPr>
        <p:grpSpPr>
          <a:xfrm>
            <a:off x="4629345" y="5312869"/>
            <a:ext cx="1895646" cy="466426"/>
            <a:chOff x="0" y="1349128"/>
            <a:chExt cx="5404498" cy="1216800"/>
          </a:xfrm>
        </p:grpSpPr>
        <p:sp>
          <p:nvSpPr>
            <p:cNvPr id="22" name="Rettangolo con angoli arrotondati 21">
              <a:extLst>
                <a:ext uri="{FF2B5EF4-FFF2-40B4-BE49-F238E27FC236}">
                  <a16:creationId xmlns:a16="http://schemas.microsoft.com/office/drawing/2014/main" id="{88025A84-C59D-19DC-62C4-56487B54D633}"/>
                </a:ext>
              </a:extLst>
            </p:cNvPr>
            <p:cNvSpPr/>
            <p:nvPr/>
          </p:nvSpPr>
          <p:spPr>
            <a:xfrm>
              <a:off x="0" y="1349128"/>
              <a:ext cx="5404498" cy="121680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23" name="CasellaDiTesto 22">
              <a:extLst>
                <a:ext uri="{FF2B5EF4-FFF2-40B4-BE49-F238E27FC236}">
                  <a16:creationId xmlns:a16="http://schemas.microsoft.com/office/drawing/2014/main" id="{8AD4A8DA-1371-4CA6-C1C8-89BA3DA07897}"/>
                </a:ext>
              </a:extLst>
            </p:cNvPr>
            <p:cNvSpPr txBox="1"/>
            <p:nvPr/>
          </p:nvSpPr>
          <p:spPr>
            <a:xfrm>
              <a:off x="59399" y="1408527"/>
              <a:ext cx="5285700" cy="1098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cap="small" dirty="0">
                  <a:solidFill>
                    <a:schemeClr val="dk2">
                      <a:hueOff val="0"/>
                      <a:satOff val="0"/>
                      <a:lumOff val="0"/>
                      <a:alphaOff val="0"/>
                    </a:schemeClr>
                  </a:solidFill>
                </a:rPr>
                <a:t>case-control study </a:t>
              </a:r>
            </a:p>
          </p:txBody>
        </p:sp>
      </p:grpSp>
      <p:sp>
        <p:nvSpPr>
          <p:cNvPr id="29" name="Rettangolo 28">
            <a:extLst>
              <a:ext uri="{FF2B5EF4-FFF2-40B4-BE49-F238E27FC236}">
                <a16:creationId xmlns:a16="http://schemas.microsoft.com/office/drawing/2014/main" id="{C693F9C2-B228-1388-063B-DBAB93605E06}"/>
              </a:ext>
            </a:extLst>
          </p:cNvPr>
          <p:cNvSpPr/>
          <p:nvPr/>
        </p:nvSpPr>
        <p:spPr>
          <a:xfrm>
            <a:off x="462303" y="923665"/>
            <a:ext cx="3284375" cy="4249982"/>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1B707ABB-6E25-178E-AC16-650FE151FAE3}"/>
              </a:ext>
            </a:extLst>
          </p:cNvPr>
          <p:cNvSpPr/>
          <p:nvPr/>
        </p:nvSpPr>
        <p:spPr>
          <a:xfrm>
            <a:off x="3934982" y="933061"/>
            <a:ext cx="3284375" cy="4249982"/>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51C422C4-2DFC-801E-EBDA-FD9A02D5A49E}"/>
              </a:ext>
            </a:extLst>
          </p:cNvPr>
          <p:cNvSpPr/>
          <p:nvPr/>
        </p:nvSpPr>
        <p:spPr>
          <a:xfrm>
            <a:off x="7504610" y="934515"/>
            <a:ext cx="3981916" cy="4249982"/>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2" name="Gruppo 31">
            <a:extLst>
              <a:ext uri="{FF2B5EF4-FFF2-40B4-BE49-F238E27FC236}">
                <a16:creationId xmlns:a16="http://schemas.microsoft.com/office/drawing/2014/main" id="{6805F1B1-8358-6A6A-635E-15DEEAE7261E}"/>
              </a:ext>
            </a:extLst>
          </p:cNvPr>
          <p:cNvGrpSpPr/>
          <p:nvPr/>
        </p:nvGrpSpPr>
        <p:grpSpPr>
          <a:xfrm>
            <a:off x="8157348" y="5317704"/>
            <a:ext cx="2676439" cy="466426"/>
            <a:chOff x="0" y="1349128"/>
            <a:chExt cx="5404498" cy="1216800"/>
          </a:xfrm>
        </p:grpSpPr>
        <p:sp>
          <p:nvSpPr>
            <p:cNvPr id="33" name="Rettangolo con angoli arrotondati 32">
              <a:extLst>
                <a:ext uri="{FF2B5EF4-FFF2-40B4-BE49-F238E27FC236}">
                  <a16:creationId xmlns:a16="http://schemas.microsoft.com/office/drawing/2014/main" id="{22383838-F73C-F52A-B04B-0FD0F697622F}"/>
                </a:ext>
              </a:extLst>
            </p:cNvPr>
            <p:cNvSpPr/>
            <p:nvPr/>
          </p:nvSpPr>
          <p:spPr>
            <a:xfrm>
              <a:off x="0" y="1349128"/>
              <a:ext cx="5404498" cy="121680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34" name="CasellaDiTesto 33">
              <a:extLst>
                <a:ext uri="{FF2B5EF4-FFF2-40B4-BE49-F238E27FC236}">
                  <a16:creationId xmlns:a16="http://schemas.microsoft.com/office/drawing/2014/main" id="{6F4B4066-31FC-AE84-D50F-A3481600A481}"/>
                </a:ext>
              </a:extLst>
            </p:cNvPr>
            <p:cNvSpPr txBox="1"/>
            <p:nvPr/>
          </p:nvSpPr>
          <p:spPr>
            <a:xfrm>
              <a:off x="59399" y="1408527"/>
              <a:ext cx="5285700" cy="1098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cap="small" dirty="0">
                  <a:solidFill>
                    <a:schemeClr val="dk2">
                      <a:hueOff val="0"/>
                      <a:satOff val="0"/>
                      <a:lumOff val="0"/>
                      <a:alphaOff val="0"/>
                    </a:schemeClr>
                  </a:solidFill>
                </a:rPr>
                <a:t>Randomized controlled trial</a:t>
              </a:r>
            </a:p>
          </p:txBody>
        </p:sp>
      </p:grpSp>
      <p:grpSp>
        <p:nvGrpSpPr>
          <p:cNvPr id="35" name="Gruppo 34">
            <a:extLst>
              <a:ext uri="{FF2B5EF4-FFF2-40B4-BE49-F238E27FC236}">
                <a16:creationId xmlns:a16="http://schemas.microsoft.com/office/drawing/2014/main" id="{D8DD3551-EE69-E426-C03B-43AE8795C80F}"/>
              </a:ext>
            </a:extLst>
          </p:cNvPr>
          <p:cNvGrpSpPr/>
          <p:nvPr/>
        </p:nvGrpSpPr>
        <p:grpSpPr>
          <a:xfrm>
            <a:off x="6436291" y="4841208"/>
            <a:ext cx="739998" cy="279392"/>
            <a:chOff x="0" y="1349128"/>
            <a:chExt cx="5404498" cy="1216800"/>
          </a:xfrm>
        </p:grpSpPr>
        <p:sp>
          <p:nvSpPr>
            <p:cNvPr id="36" name="Rettangolo con angoli arrotondati 35">
              <a:extLst>
                <a:ext uri="{FF2B5EF4-FFF2-40B4-BE49-F238E27FC236}">
                  <a16:creationId xmlns:a16="http://schemas.microsoft.com/office/drawing/2014/main" id="{6F9CE645-4C6B-32B7-3A8E-AC52E40AA552}"/>
                </a:ext>
              </a:extLst>
            </p:cNvPr>
            <p:cNvSpPr/>
            <p:nvPr/>
          </p:nvSpPr>
          <p:spPr>
            <a:xfrm>
              <a:off x="0" y="1349128"/>
              <a:ext cx="5404498" cy="121680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37" name="CasellaDiTesto 36">
              <a:extLst>
                <a:ext uri="{FF2B5EF4-FFF2-40B4-BE49-F238E27FC236}">
                  <a16:creationId xmlns:a16="http://schemas.microsoft.com/office/drawing/2014/main" id="{43519C03-2236-0323-6CBD-F1941A5BFC99}"/>
                </a:ext>
              </a:extLst>
            </p:cNvPr>
            <p:cNvSpPr txBox="1"/>
            <p:nvPr/>
          </p:nvSpPr>
          <p:spPr>
            <a:xfrm>
              <a:off x="59399" y="1408527"/>
              <a:ext cx="5285700" cy="1098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000" b="1" cap="small" dirty="0">
                  <a:solidFill>
                    <a:srgbClr val="FF0000"/>
                  </a:solidFill>
                </a:rPr>
                <a:t>+ steroids</a:t>
              </a:r>
            </a:p>
          </p:txBody>
        </p:sp>
      </p:grpSp>
      <p:grpSp>
        <p:nvGrpSpPr>
          <p:cNvPr id="38" name="Gruppo 37">
            <a:extLst>
              <a:ext uri="{FF2B5EF4-FFF2-40B4-BE49-F238E27FC236}">
                <a16:creationId xmlns:a16="http://schemas.microsoft.com/office/drawing/2014/main" id="{7C3B60CA-69F9-724C-38E2-4EDB41855B31}"/>
              </a:ext>
            </a:extLst>
          </p:cNvPr>
          <p:cNvGrpSpPr/>
          <p:nvPr/>
        </p:nvGrpSpPr>
        <p:grpSpPr>
          <a:xfrm>
            <a:off x="10631920" y="4799330"/>
            <a:ext cx="739998" cy="279392"/>
            <a:chOff x="0" y="1349128"/>
            <a:chExt cx="5404498" cy="1216800"/>
          </a:xfrm>
        </p:grpSpPr>
        <p:sp>
          <p:nvSpPr>
            <p:cNvPr id="39" name="Rettangolo con angoli arrotondati 38">
              <a:extLst>
                <a:ext uri="{FF2B5EF4-FFF2-40B4-BE49-F238E27FC236}">
                  <a16:creationId xmlns:a16="http://schemas.microsoft.com/office/drawing/2014/main" id="{A40B9FAC-047E-2FA7-E51C-0CE6C78B4A2A}"/>
                </a:ext>
              </a:extLst>
            </p:cNvPr>
            <p:cNvSpPr/>
            <p:nvPr/>
          </p:nvSpPr>
          <p:spPr>
            <a:xfrm>
              <a:off x="0" y="1349128"/>
              <a:ext cx="5404498" cy="121680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40" name="CasellaDiTesto 39">
              <a:extLst>
                <a:ext uri="{FF2B5EF4-FFF2-40B4-BE49-F238E27FC236}">
                  <a16:creationId xmlns:a16="http://schemas.microsoft.com/office/drawing/2014/main" id="{B54EF8D6-0572-CAB4-B631-87DBCCDFABB4}"/>
                </a:ext>
              </a:extLst>
            </p:cNvPr>
            <p:cNvSpPr txBox="1"/>
            <p:nvPr/>
          </p:nvSpPr>
          <p:spPr>
            <a:xfrm>
              <a:off x="59399" y="1408527"/>
              <a:ext cx="5285700" cy="1098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000" b="1" cap="small" dirty="0">
                  <a:solidFill>
                    <a:srgbClr val="FF0000"/>
                  </a:solidFill>
                </a:rPr>
                <a:t>+/- steroids</a:t>
              </a:r>
            </a:p>
          </p:txBody>
        </p:sp>
      </p:grpSp>
      <p:graphicFrame>
        <p:nvGraphicFramePr>
          <p:cNvPr id="41" name="Diagramma 40">
            <a:extLst>
              <a:ext uri="{FF2B5EF4-FFF2-40B4-BE49-F238E27FC236}">
                <a16:creationId xmlns:a16="http://schemas.microsoft.com/office/drawing/2014/main" id="{8323FE41-4949-BD3A-BC9A-AC95603415E1}"/>
              </a:ext>
            </a:extLst>
          </p:cNvPr>
          <p:cNvGraphicFramePr/>
          <p:nvPr>
            <p:extLst>
              <p:ext uri="{D42A27DB-BD31-4B8C-83A1-F6EECF244321}">
                <p14:modId xmlns:p14="http://schemas.microsoft.com/office/powerpoint/2010/main" val="961432860"/>
              </p:ext>
            </p:extLst>
          </p:nvPr>
        </p:nvGraphicFramePr>
        <p:xfrm>
          <a:off x="1260501" y="6393567"/>
          <a:ext cx="9427651" cy="2761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3" name="CasellaDiTesto 42">
            <a:extLst>
              <a:ext uri="{FF2B5EF4-FFF2-40B4-BE49-F238E27FC236}">
                <a16:creationId xmlns:a16="http://schemas.microsoft.com/office/drawing/2014/main" id="{8CCAFC31-7EAF-4E34-40C7-431C4A9DE347}"/>
              </a:ext>
            </a:extLst>
          </p:cNvPr>
          <p:cNvSpPr txBox="1"/>
          <p:nvPr/>
        </p:nvSpPr>
        <p:spPr>
          <a:xfrm>
            <a:off x="811133" y="5939476"/>
            <a:ext cx="2659976" cy="261610"/>
          </a:xfrm>
          <a:prstGeom prst="rect">
            <a:avLst/>
          </a:prstGeom>
          <a:noFill/>
          <a:ln>
            <a:solidFill>
              <a:schemeClr val="tx1"/>
            </a:solidFill>
          </a:ln>
        </p:spPr>
        <p:txBody>
          <a:bodyPr wrap="square">
            <a:spAutoFit/>
          </a:bodyPr>
          <a:lstStyle/>
          <a:p>
            <a:pPr algn="ctr"/>
            <a:r>
              <a:rPr lang="it-IT" altLang="it-IT" sz="1100" dirty="0" err="1">
                <a:latin typeface="+mn-lt"/>
              </a:rPr>
              <a:t>Uzzan</a:t>
            </a:r>
            <a:r>
              <a:rPr lang="it-IT" altLang="it-IT" sz="1100" dirty="0">
                <a:latin typeface="+mn-lt"/>
              </a:rPr>
              <a:t> M, </a:t>
            </a:r>
            <a:r>
              <a:rPr lang="it-IT" altLang="it-IT" sz="1100" dirty="0" err="1">
                <a:latin typeface="+mn-lt"/>
              </a:rPr>
              <a:t>Aliment</a:t>
            </a:r>
            <a:r>
              <a:rPr lang="it-IT" altLang="it-IT" sz="1100" dirty="0">
                <a:latin typeface="+mn-lt"/>
              </a:rPr>
              <a:t> </a:t>
            </a:r>
            <a:r>
              <a:rPr lang="it-IT" altLang="it-IT" sz="1100" dirty="0" err="1">
                <a:latin typeface="+mn-lt"/>
              </a:rPr>
              <a:t>Pharmacol</a:t>
            </a:r>
            <a:r>
              <a:rPr lang="it-IT" altLang="it-IT" sz="1100" dirty="0">
                <a:latin typeface="+mn-lt"/>
              </a:rPr>
              <a:t> </a:t>
            </a:r>
            <a:r>
              <a:rPr lang="it-IT" altLang="it-IT" sz="1100" dirty="0" err="1">
                <a:latin typeface="+mn-lt"/>
              </a:rPr>
              <a:t>Ther</a:t>
            </a:r>
            <a:r>
              <a:rPr lang="it-IT" altLang="it-IT" sz="1100" dirty="0">
                <a:latin typeface="+mn-lt"/>
              </a:rPr>
              <a:t> 2021</a:t>
            </a:r>
          </a:p>
        </p:txBody>
      </p:sp>
      <p:sp>
        <p:nvSpPr>
          <p:cNvPr id="44" name="CasellaDiTesto 43">
            <a:extLst>
              <a:ext uri="{FF2B5EF4-FFF2-40B4-BE49-F238E27FC236}">
                <a16:creationId xmlns:a16="http://schemas.microsoft.com/office/drawing/2014/main" id="{DE60ED79-41E2-62B2-CDE2-E8A987A1C0C2}"/>
              </a:ext>
            </a:extLst>
          </p:cNvPr>
          <p:cNvSpPr txBox="1"/>
          <p:nvPr/>
        </p:nvSpPr>
        <p:spPr>
          <a:xfrm>
            <a:off x="4218663" y="5916691"/>
            <a:ext cx="2825638" cy="261610"/>
          </a:xfrm>
          <a:prstGeom prst="rect">
            <a:avLst/>
          </a:prstGeom>
          <a:noFill/>
          <a:ln>
            <a:solidFill>
              <a:schemeClr val="tx1"/>
            </a:solidFill>
          </a:ln>
        </p:spPr>
        <p:txBody>
          <a:bodyPr wrap="square">
            <a:spAutoFit/>
          </a:bodyPr>
          <a:lstStyle/>
          <a:p>
            <a:r>
              <a:rPr lang="it-IT" sz="1100" dirty="0" err="1"/>
              <a:t>Berinstein</a:t>
            </a:r>
            <a:r>
              <a:rPr lang="it-IT" sz="1100" dirty="0"/>
              <a:t> JA, </a:t>
            </a:r>
            <a:r>
              <a:rPr lang="it-IT" sz="1100" dirty="0" err="1"/>
              <a:t>Clin</a:t>
            </a:r>
            <a:r>
              <a:rPr lang="it-IT" sz="1100" dirty="0"/>
              <a:t> </a:t>
            </a:r>
            <a:r>
              <a:rPr lang="it-IT" sz="1100" dirty="0" err="1"/>
              <a:t>Gastroenterol</a:t>
            </a:r>
            <a:r>
              <a:rPr lang="it-IT" sz="1100" dirty="0"/>
              <a:t> </a:t>
            </a:r>
            <a:r>
              <a:rPr lang="it-IT" sz="1100" dirty="0" err="1"/>
              <a:t>Hepatol</a:t>
            </a:r>
            <a:r>
              <a:rPr lang="it-IT" sz="1100" dirty="0"/>
              <a:t> 2021</a:t>
            </a:r>
          </a:p>
        </p:txBody>
      </p:sp>
      <p:sp>
        <p:nvSpPr>
          <p:cNvPr id="45" name="CasellaDiTesto 44">
            <a:extLst>
              <a:ext uri="{FF2B5EF4-FFF2-40B4-BE49-F238E27FC236}">
                <a16:creationId xmlns:a16="http://schemas.microsoft.com/office/drawing/2014/main" id="{442510A7-28A6-AD18-EE6F-01143ED07014}"/>
              </a:ext>
            </a:extLst>
          </p:cNvPr>
          <p:cNvSpPr txBox="1"/>
          <p:nvPr/>
        </p:nvSpPr>
        <p:spPr>
          <a:xfrm>
            <a:off x="8433637" y="5919361"/>
            <a:ext cx="2123860" cy="261610"/>
          </a:xfrm>
          <a:prstGeom prst="rect">
            <a:avLst/>
          </a:prstGeom>
          <a:noFill/>
          <a:ln>
            <a:solidFill>
              <a:schemeClr val="tx1"/>
            </a:solidFill>
          </a:ln>
        </p:spPr>
        <p:txBody>
          <a:bodyPr wrap="square">
            <a:spAutoFit/>
          </a:bodyPr>
          <a:lstStyle/>
          <a:p>
            <a:r>
              <a:rPr lang="it-IT" altLang="it-IT" sz="1100" dirty="0"/>
              <a:t>Singh A,  </a:t>
            </a:r>
            <a:r>
              <a:rPr lang="it-IT" altLang="it-IT" sz="1100" dirty="0" err="1"/>
              <a:t>Am</a:t>
            </a:r>
            <a:r>
              <a:rPr lang="it-IT" altLang="it-IT" sz="1100" dirty="0"/>
              <a:t> J </a:t>
            </a:r>
            <a:r>
              <a:rPr lang="it-IT" altLang="it-IT" sz="1100" dirty="0" err="1"/>
              <a:t>Gastroenterol</a:t>
            </a:r>
            <a:r>
              <a:rPr lang="it-IT" altLang="it-IT" sz="1100" dirty="0"/>
              <a:t> 2024</a:t>
            </a:r>
          </a:p>
        </p:txBody>
      </p:sp>
    </p:spTree>
    <p:extLst>
      <p:ext uri="{BB962C8B-B14F-4D97-AF65-F5344CB8AC3E}">
        <p14:creationId xmlns:p14="http://schemas.microsoft.com/office/powerpoint/2010/main" val="1844963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95E6586-00E3-C7C8-AC98-A213D7190F98}"/>
              </a:ext>
            </a:extLst>
          </p:cNvPr>
          <p:cNvPicPr>
            <a:picLocks noChangeAspect="1"/>
          </p:cNvPicPr>
          <p:nvPr/>
        </p:nvPicPr>
        <p:blipFill>
          <a:blip r:embed="rId2"/>
          <a:stretch>
            <a:fillRect/>
          </a:stretch>
        </p:blipFill>
        <p:spPr>
          <a:xfrm>
            <a:off x="280382" y="927080"/>
            <a:ext cx="6668078" cy="5227773"/>
          </a:xfrm>
          <a:prstGeom prst="rect">
            <a:avLst/>
          </a:prstGeom>
        </p:spPr>
      </p:pic>
      <p:sp>
        <p:nvSpPr>
          <p:cNvPr id="9" name="CasellaDiTesto 8">
            <a:extLst>
              <a:ext uri="{FF2B5EF4-FFF2-40B4-BE49-F238E27FC236}">
                <a16:creationId xmlns:a16="http://schemas.microsoft.com/office/drawing/2014/main" id="{FA94F59E-E73F-65E2-D5FB-F705FCEEDDB8}"/>
              </a:ext>
            </a:extLst>
          </p:cNvPr>
          <p:cNvSpPr txBox="1"/>
          <p:nvPr/>
        </p:nvSpPr>
        <p:spPr>
          <a:xfrm>
            <a:off x="6094446" y="6596390"/>
            <a:ext cx="6097554" cy="261610"/>
          </a:xfrm>
          <a:prstGeom prst="rect">
            <a:avLst/>
          </a:prstGeom>
          <a:noFill/>
        </p:spPr>
        <p:txBody>
          <a:bodyPr wrap="square">
            <a:spAutoFit/>
          </a:bodyPr>
          <a:lstStyle/>
          <a:p>
            <a:pPr algn="r"/>
            <a:r>
              <a:rPr lang="it-IT" sz="1100" dirty="0"/>
              <a:t>Li </a:t>
            </a:r>
            <a:r>
              <a:rPr lang="it-IT" sz="1100" dirty="0" err="1"/>
              <a:t>Wai</a:t>
            </a:r>
            <a:r>
              <a:rPr lang="it-IT" sz="1100" dirty="0"/>
              <a:t> </a:t>
            </a:r>
            <a:r>
              <a:rPr lang="it-IT" sz="1100" dirty="0" err="1"/>
              <a:t>Suen</a:t>
            </a:r>
            <a:r>
              <a:rPr lang="it-IT" sz="1100" dirty="0"/>
              <a:t> CFD, </a:t>
            </a:r>
            <a:r>
              <a:rPr lang="it-IT" sz="1100" dirty="0" err="1"/>
              <a:t>Intest</a:t>
            </a:r>
            <a:r>
              <a:rPr lang="it-IT" sz="1100" dirty="0"/>
              <a:t> Res. 2024</a:t>
            </a:r>
          </a:p>
        </p:txBody>
      </p:sp>
      <p:graphicFrame>
        <p:nvGraphicFramePr>
          <p:cNvPr id="12" name="Diagramma 11">
            <a:extLst>
              <a:ext uri="{FF2B5EF4-FFF2-40B4-BE49-F238E27FC236}">
                <a16:creationId xmlns:a16="http://schemas.microsoft.com/office/drawing/2014/main" id="{B7022CC4-9846-58D5-B68E-12FF70E1B11B}"/>
              </a:ext>
            </a:extLst>
          </p:cNvPr>
          <p:cNvGraphicFramePr/>
          <p:nvPr>
            <p:extLst>
              <p:ext uri="{D42A27DB-BD31-4B8C-83A1-F6EECF244321}">
                <p14:modId xmlns:p14="http://schemas.microsoft.com/office/powerpoint/2010/main" val="1175108332"/>
              </p:ext>
            </p:extLst>
          </p:nvPr>
        </p:nvGraphicFramePr>
        <p:xfrm>
          <a:off x="6288184" y="2874196"/>
          <a:ext cx="6474408" cy="3395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8">
            <a:extLst>
              <a:ext uri="{FF2B5EF4-FFF2-40B4-BE49-F238E27FC236}">
                <a16:creationId xmlns:a16="http://schemas.microsoft.com/office/drawing/2014/main" id="{93746099-7BAF-84F1-A5C0-A0540AED3888}"/>
              </a:ext>
            </a:extLst>
          </p:cNvPr>
          <p:cNvSpPr>
            <a:spLocks noGrp="1" noChangeArrowheads="1"/>
          </p:cNvSpPr>
          <p:nvPr>
            <p:ph type="title"/>
          </p:nvPr>
        </p:nvSpPr>
        <p:spPr>
          <a:xfrm>
            <a:off x="0" y="185001"/>
            <a:ext cx="12219991" cy="535531"/>
          </a:xfrm>
          <a:noFill/>
        </p:spPr>
        <p:txBody>
          <a:bodyPr vert="horz" wrap="square" lIns="91440" tIns="45720" rIns="91440" bIns="45720" rtlCol="0">
            <a:spAutoFit/>
          </a:bodyPr>
          <a:lstStyle/>
          <a:p>
            <a:pPr algn="ctr">
              <a:spcBef>
                <a:spcPts val="1000"/>
              </a:spcBef>
              <a:buFont typeface="Arial" panose="020B0604020202020204" pitchFamily="34" charset="0"/>
            </a:pPr>
            <a:r>
              <a:rPr lang="it-IT" sz="3200" b="1" cap="small" dirty="0" err="1">
                <a:solidFill>
                  <a:schemeClr val="accent5">
                    <a:lumMod val="50000"/>
                  </a:schemeClr>
                </a:solidFill>
                <a:latin typeface="+mn-lt"/>
                <a:ea typeface="+mn-ea"/>
                <a:cs typeface="+mn-cs"/>
              </a:rPr>
              <a:t>Sequential</a:t>
            </a:r>
            <a:r>
              <a:rPr lang="it-IT" sz="3200" b="1" cap="small" dirty="0">
                <a:solidFill>
                  <a:schemeClr val="accent5">
                    <a:lumMod val="50000"/>
                  </a:schemeClr>
                </a:solidFill>
                <a:latin typeface="+mn-lt"/>
                <a:ea typeface="+mn-ea"/>
                <a:cs typeface="+mn-cs"/>
              </a:rPr>
              <a:t> therapy</a:t>
            </a:r>
          </a:p>
        </p:txBody>
      </p:sp>
      <p:graphicFrame>
        <p:nvGraphicFramePr>
          <p:cNvPr id="14" name="Diagramma 13">
            <a:extLst>
              <a:ext uri="{FF2B5EF4-FFF2-40B4-BE49-F238E27FC236}">
                <a16:creationId xmlns:a16="http://schemas.microsoft.com/office/drawing/2014/main" id="{FAE359EC-A75E-3590-0B79-3610A633CA0D}"/>
              </a:ext>
            </a:extLst>
          </p:cNvPr>
          <p:cNvGraphicFramePr/>
          <p:nvPr>
            <p:extLst>
              <p:ext uri="{D42A27DB-BD31-4B8C-83A1-F6EECF244321}">
                <p14:modId xmlns:p14="http://schemas.microsoft.com/office/powerpoint/2010/main" val="112542810"/>
              </p:ext>
            </p:extLst>
          </p:nvPr>
        </p:nvGraphicFramePr>
        <p:xfrm>
          <a:off x="7200023" y="499720"/>
          <a:ext cx="4747139" cy="27906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78206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A914FA76-87D6-682C-CBF1-955B0C3ECDA5}"/>
              </a:ext>
            </a:extLst>
          </p:cNvPr>
          <p:cNvSpPr txBox="1">
            <a:spLocks noChangeArrowheads="1"/>
          </p:cNvSpPr>
          <p:nvPr/>
        </p:nvSpPr>
        <p:spPr bwMode="auto">
          <a:xfrm>
            <a:off x="10162277" y="6542194"/>
            <a:ext cx="2029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defTabSz="762000"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r"/>
            <a:r>
              <a:rPr lang="it-IT" altLang="it-IT" sz="1100" dirty="0">
                <a:latin typeface="+mn-lt"/>
              </a:rPr>
              <a:t>Gilmore R,  J </a:t>
            </a:r>
            <a:r>
              <a:rPr lang="it-IT" altLang="it-IT" sz="1100" dirty="0" err="1">
                <a:latin typeface="+mn-lt"/>
              </a:rPr>
              <a:t>Crohns</a:t>
            </a:r>
            <a:r>
              <a:rPr lang="it-IT" altLang="it-IT" sz="1100" dirty="0">
                <a:latin typeface="+mn-lt"/>
              </a:rPr>
              <a:t> </a:t>
            </a:r>
            <a:r>
              <a:rPr lang="it-IT" altLang="it-IT" sz="1100" dirty="0" err="1">
                <a:latin typeface="+mn-lt"/>
              </a:rPr>
              <a:t>Colitis</a:t>
            </a:r>
            <a:r>
              <a:rPr lang="it-IT" altLang="it-IT" sz="1100" dirty="0">
                <a:latin typeface="+mn-lt"/>
              </a:rPr>
              <a:t> 2023</a:t>
            </a:r>
          </a:p>
        </p:txBody>
      </p:sp>
      <p:pic>
        <p:nvPicPr>
          <p:cNvPr id="3" name="Immagine 2" descr="Immagine che contiene testo, ricevuta, schermata, Carattere&#10;&#10;Descrizione generata automaticamente">
            <a:extLst>
              <a:ext uri="{FF2B5EF4-FFF2-40B4-BE49-F238E27FC236}">
                <a16:creationId xmlns:a16="http://schemas.microsoft.com/office/drawing/2014/main" id="{30257C18-6461-0D70-8BE1-8C3E96E8B3D6}"/>
              </a:ext>
            </a:extLst>
          </p:cNvPr>
          <p:cNvPicPr>
            <a:picLocks noChangeAspect="1"/>
          </p:cNvPicPr>
          <p:nvPr/>
        </p:nvPicPr>
        <p:blipFill>
          <a:blip r:embed="rId3"/>
          <a:stretch>
            <a:fillRect/>
          </a:stretch>
        </p:blipFill>
        <p:spPr>
          <a:xfrm>
            <a:off x="235301" y="2921725"/>
            <a:ext cx="5625398" cy="1933671"/>
          </a:xfrm>
          <a:prstGeom prst="rect">
            <a:avLst/>
          </a:prstGeom>
        </p:spPr>
      </p:pic>
      <p:pic>
        <p:nvPicPr>
          <p:cNvPr id="10" name="Immagine 9" descr="Immagine che contiene schermata, linea, Diagramma, diagramma&#10;&#10;Descrizione generata automaticamente">
            <a:extLst>
              <a:ext uri="{FF2B5EF4-FFF2-40B4-BE49-F238E27FC236}">
                <a16:creationId xmlns:a16="http://schemas.microsoft.com/office/drawing/2014/main" id="{49DB1167-B41E-AB7B-3A2A-B216FA3B112C}"/>
              </a:ext>
            </a:extLst>
          </p:cNvPr>
          <p:cNvPicPr>
            <a:picLocks noChangeAspect="1"/>
          </p:cNvPicPr>
          <p:nvPr/>
        </p:nvPicPr>
        <p:blipFill>
          <a:blip r:embed="rId4"/>
          <a:stretch>
            <a:fillRect/>
          </a:stretch>
        </p:blipFill>
        <p:spPr>
          <a:xfrm>
            <a:off x="6272756" y="2413404"/>
            <a:ext cx="5683943" cy="3609660"/>
          </a:xfrm>
          <a:prstGeom prst="rect">
            <a:avLst/>
          </a:prstGeom>
        </p:spPr>
      </p:pic>
      <p:pic>
        <p:nvPicPr>
          <p:cNvPr id="13" name="Immagine 12" descr="Immagine che contiene testo, Carattere, schermata, linea&#10;&#10;Descrizione generata automaticamente">
            <a:extLst>
              <a:ext uri="{FF2B5EF4-FFF2-40B4-BE49-F238E27FC236}">
                <a16:creationId xmlns:a16="http://schemas.microsoft.com/office/drawing/2014/main" id="{11927725-3311-6E66-9458-CACD24BD7AC7}"/>
              </a:ext>
            </a:extLst>
          </p:cNvPr>
          <p:cNvPicPr>
            <a:picLocks noChangeAspect="1"/>
          </p:cNvPicPr>
          <p:nvPr/>
        </p:nvPicPr>
        <p:blipFill>
          <a:blip r:embed="rId5"/>
          <a:stretch>
            <a:fillRect/>
          </a:stretch>
        </p:blipFill>
        <p:spPr>
          <a:xfrm>
            <a:off x="2224334" y="1238145"/>
            <a:ext cx="7772400" cy="1127032"/>
          </a:xfrm>
          <a:prstGeom prst="rect">
            <a:avLst/>
          </a:prstGeom>
        </p:spPr>
      </p:pic>
      <p:sp>
        <p:nvSpPr>
          <p:cNvPr id="2" name="Rectangle 8">
            <a:extLst>
              <a:ext uri="{FF2B5EF4-FFF2-40B4-BE49-F238E27FC236}">
                <a16:creationId xmlns:a16="http://schemas.microsoft.com/office/drawing/2014/main" id="{E2021264-B223-CE1C-B93F-27215B966ABE}"/>
              </a:ext>
            </a:extLst>
          </p:cNvPr>
          <p:cNvSpPr>
            <a:spLocks noGrp="1" noChangeArrowheads="1"/>
          </p:cNvSpPr>
          <p:nvPr>
            <p:ph type="title"/>
          </p:nvPr>
        </p:nvSpPr>
        <p:spPr>
          <a:xfrm>
            <a:off x="29067" y="146067"/>
            <a:ext cx="12162934" cy="535531"/>
          </a:xfrm>
          <a:noFill/>
        </p:spPr>
        <p:txBody>
          <a:bodyPr vert="horz" wrap="square" lIns="91440" tIns="45720" rIns="91440" bIns="45720" rtlCol="0">
            <a:spAutoFit/>
          </a:bodyPr>
          <a:lstStyle/>
          <a:p>
            <a:pPr algn="ctr">
              <a:spcBef>
                <a:spcPts val="1000"/>
              </a:spcBef>
              <a:buFont typeface="Arial" panose="020B0604020202020204" pitchFamily="34" charset="0"/>
            </a:pPr>
            <a:r>
              <a:rPr lang="it-IT" sz="3200" b="1" cap="small" dirty="0" err="1">
                <a:solidFill>
                  <a:schemeClr val="accent5">
                    <a:lumMod val="50000"/>
                  </a:schemeClr>
                </a:solidFill>
                <a:latin typeface="+mn-lt"/>
                <a:ea typeface="+mn-ea"/>
                <a:cs typeface="+mn-cs"/>
              </a:rPr>
              <a:t>Sequential</a:t>
            </a:r>
            <a:r>
              <a:rPr lang="it-IT" sz="3200" b="1" cap="small" dirty="0">
                <a:solidFill>
                  <a:schemeClr val="accent5">
                    <a:lumMod val="50000"/>
                  </a:schemeClr>
                </a:solidFill>
                <a:latin typeface="+mn-lt"/>
                <a:ea typeface="+mn-ea"/>
                <a:cs typeface="+mn-cs"/>
              </a:rPr>
              <a:t> therapy: </a:t>
            </a:r>
            <a:r>
              <a:rPr lang="it-IT" sz="3200" b="1" cap="small" dirty="0" err="1">
                <a:solidFill>
                  <a:schemeClr val="accent5">
                    <a:lumMod val="50000"/>
                  </a:schemeClr>
                </a:solidFill>
                <a:latin typeface="+mn-lt"/>
                <a:ea typeface="+mn-ea"/>
                <a:cs typeface="+mn-cs"/>
              </a:rPr>
              <a:t>upadacitinib</a:t>
            </a:r>
            <a:endParaRPr lang="it-IT" sz="3200" b="1" cap="small"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267941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DB1C8-8250-21F3-2A5B-E175D7BBE98F}"/>
            </a:ext>
          </a:extLst>
        </p:cNvPr>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1EA24BA3-F918-7825-411F-BC545C371C76}"/>
              </a:ext>
            </a:extLst>
          </p:cNvPr>
          <p:cNvGraphicFramePr/>
          <p:nvPr>
            <p:extLst>
              <p:ext uri="{D42A27DB-BD31-4B8C-83A1-F6EECF244321}">
                <p14:modId xmlns:p14="http://schemas.microsoft.com/office/powerpoint/2010/main" val="4097700941"/>
              </p:ext>
            </p:extLst>
          </p:nvPr>
        </p:nvGraphicFramePr>
        <p:xfrm>
          <a:off x="2987040" y="1036320"/>
          <a:ext cx="5191760" cy="5547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asellaDiTesto 10">
            <a:extLst>
              <a:ext uri="{FF2B5EF4-FFF2-40B4-BE49-F238E27FC236}">
                <a16:creationId xmlns:a16="http://schemas.microsoft.com/office/drawing/2014/main" id="{85641C78-2BF4-0AD9-0048-39F2014FCA73}"/>
              </a:ext>
            </a:extLst>
          </p:cNvPr>
          <p:cNvSpPr txBox="1"/>
          <p:nvPr/>
        </p:nvSpPr>
        <p:spPr>
          <a:xfrm>
            <a:off x="9647714" y="6424817"/>
            <a:ext cx="2544286" cy="430887"/>
          </a:xfrm>
          <a:prstGeom prst="rect">
            <a:avLst/>
          </a:prstGeom>
          <a:noFill/>
        </p:spPr>
        <p:txBody>
          <a:bodyPr wrap="none" rtlCol="0">
            <a:spAutoFit/>
          </a:bodyPr>
          <a:lstStyle/>
          <a:p>
            <a:pPr algn="r"/>
            <a:r>
              <a:rPr lang="it-IT" sz="1100" dirty="0"/>
              <a:t>Riviere P, Lancet </a:t>
            </a:r>
            <a:r>
              <a:rPr lang="it-IT" sz="1100" dirty="0" err="1"/>
              <a:t>Gastroenterol</a:t>
            </a:r>
            <a:r>
              <a:rPr lang="it-IT" sz="1100" dirty="0"/>
              <a:t> </a:t>
            </a:r>
            <a:r>
              <a:rPr lang="it-IT" sz="1100" dirty="0" err="1"/>
              <a:t>Hep</a:t>
            </a:r>
            <a:r>
              <a:rPr lang="it-IT" sz="1100" dirty="0"/>
              <a:t> 2024</a:t>
            </a:r>
          </a:p>
          <a:p>
            <a:pPr algn="r"/>
            <a:r>
              <a:rPr lang="it-IT" sz="1100" dirty="0"/>
              <a:t>Spinelli A, JCC 2022</a:t>
            </a:r>
          </a:p>
        </p:txBody>
      </p:sp>
      <p:sp>
        <p:nvSpPr>
          <p:cNvPr id="13" name="CasellaDiTesto 12">
            <a:extLst>
              <a:ext uri="{FF2B5EF4-FFF2-40B4-BE49-F238E27FC236}">
                <a16:creationId xmlns:a16="http://schemas.microsoft.com/office/drawing/2014/main" id="{EB6E9D60-1507-760F-D41C-22C1C668B934}"/>
              </a:ext>
            </a:extLst>
          </p:cNvPr>
          <p:cNvSpPr txBox="1"/>
          <p:nvPr/>
        </p:nvSpPr>
        <p:spPr>
          <a:xfrm>
            <a:off x="0" y="107966"/>
            <a:ext cx="12192000" cy="584775"/>
          </a:xfrm>
          <a:prstGeom prst="rect">
            <a:avLst/>
          </a:prstGeom>
          <a:noFill/>
        </p:spPr>
        <p:txBody>
          <a:bodyPr wrap="square">
            <a:spAutoFit/>
          </a:bodyPr>
          <a:lstStyle/>
          <a:p>
            <a:pPr algn="ctr"/>
            <a:r>
              <a:rPr lang="en-US" sz="3200" b="1" cap="small" dirty="0">
                <a:solidFill>
                  <a:schemeClr val="accent5">
                    <a:lumMod val="50000"/>
                  </a:schemeClr>
                </a:solidFill>
              </a:rPr>
              <a:t>Acute Severe Colitis: </a:t>
            </a:r>
            <a:r>
              <a:rPr lang="it-IT" sz="3200" b="1" cap="small" dirty="0">
                <a:solidFill>
                  <a:schemeClr val="accent5">
                    <a:lumMod val="50000"/>
                  </a:schemeClr>
                </a:solidFill>
              </a:rPr>
              <a:t>a day-by-day </a:t>
            </a:r>
            <a:r>
              <a:rPr lang="it-IT" sz="3200" b="1" cap="small" dirty="0" err="1">
                <a:solidFill>
                  <a:schemeClr val="accent5">
                    <a:lumMod val="50000"/>
                  </a:schemeClr>
                </a:solidFill>
              </a:rPr>
              <a:t>process</a:t>
            </a:r>
            <a:r>
              <a:rPr lang="it-IT" sz="3200" b="1" cap="small" dirty="0">
                <a:solidFill>
                  <a:schemeClr val="accent5">
                    <a:lumMod val="50000"/>
                  </a:schemeClr>
                </a:solidFill>
              </a:rPr>
              <a:t>…</a:t>
            </a:r>
            <a:endParaRPr lang="en-US" sz="3200" b="1" cap="small" dirty="0">
              <a:solidFill>
                <a:schemeClr val="accent5">
                  <a:lumMod val="50000"/>
                </a:schemeClr>
              </a:solidFill>
            </a:endParaRPr>
          </a:p>
        </p:txBody>
      </p:sp>
    </p:spTree>
    <p:extLst>
      <p:ext uri="{BB962C8B-B14F-4D97-AF65-F5344CB8AC3E}">
        <p14:creationId xmlns:p14="http://schemas.microsoft.com/office/powerpoint/2010/main" val="54569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oxic megacolon - ScienceDirect">
            <a:extLst>
              <a:ext uri="{FF2B5EF4-FFF2-40B4-BE49-F238E27FC236}">
                <a16:creationId xmlns:a16="http://schemas.microsoft.com/office/drawing/2014/main" id="{4409A6DA-0C75-BB9A-6C66-753A7EC861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75" r="10252"/>
          <a:stretch/>
        </p:blipFill>
        <p:spPr bwMode="auto">
          <a:xfrm>
            <a:off x="347398" y="4118696"/>
            <a:ext cx="2401770" cy="2264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a:extLst>
              <a:ext uri="{FF2B5EF4-FFF2-40B4-BE49-F238E27FC236}">
                <a16:creationId xmlns:a16="http://schemas.microsoft.com/office/drawing/2014/main" id="{AE2732A9-4F24-C7B2-82C2-1870F0AF7DD3}"/>
              </a:ext>
            </a:extLst>
          </p:cNvPr>
          <p:cNvPicPr>
            <a:picLocks noChangeAspect="1" noChangeArrowheads="1"/>
          </p:cNvPicPr>
          <p:nvPr/>
        </p:nvPicPr>
        <p:blipFill>
          <a:blip r:embed="rId3">
            <a:lum bright="-8000" contrast="6000"/>
            <a:extLst>
              <a:ext uri="{28A0092B-C50C-407E-A947-70E740481C1C}">
                <a14:useLocalDpi xmlns:a14="http://schemas.microsoft.com/office/drawing/2010/main" val="0"/>
              </a:ext>
            </a:extLst>
          </a:blip>
          <a:srcRect/>
          <a:stretch>
            <a:fillRect/>
          </a:stretch>
        </p:blipFill>
        <p:spPr bwMode="auto">
          <a:xfrm>
            <a:off x="347398" y="1060462"/>
            <a:ext cx="2269378" cy="279308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A00E3660-56A9-1A4F-6C1F-3B0DC5A0B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379" y="1745696"/>
            <a:ext cx="2858516" cy="3811354"/>
          </a:xfrm>
          <a:prstGeom prst="rect">
            <a:avLst/>
          </a:prstGeom>
        </p:spPr>
      </p:pic>
      <p:graphicFrame>
        <p:nvGraphicFramePr>
          <p:cNvPr id="7" name="Diagramma 6">
            <a:extLst>
              <a:ext uri="{FF2B5EF4-FFF2-40B4-BE49-F238E27FC236}">
                <a16:creationId xmlns:a16="http://schemas.microsoft.com/office/drawing/2014/main" id="{6AAFB249-6351-7421-7FC8-7F6E3193CE5A}"/>
              </a:ext>
            </a:extLst>
          </p:cNvPr>
          <p:cNvGraphicFramePr/>
          <p:nvPr>
            <p:extLst>
              <p:ext uri="{D42A27DB-BD31-4B8C-83A1-F6EECF244321}">
                <p14:modId xmlns:p14="http://schemas.microsoft.com/office/powerpoint/2010/main" val="3460556500"/>
              </p:ext>
            </p:extLst>
          </p:nvPr>
        </p:nvGraphicFramePr>
        <p:xfrm>
          <a:off x="2453952" y="2189466"/>
          <a:ext cx="6528427" cy="2923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magine 2" descr="Immagine che contiene testo, Carattere, bianco, algebra&#10;&#10;Descrizione generata automaticamente">
            <a:extLst>
              <a:ext uri="{FF2B5EF4-FFF2-40B4-BE49-F238E27FC236}">
                <a16:creationId xmlns:a16="http://schemas.microsoft.com/office/drawing/2014/main" id="{8FA9D763-380E-8657-ECD0-BD6BC3A46DA8}"/>
              </a:ext>
            </a:extLst>
          </p:cNvPr>
          <p:cNvPicPr>
            <a:picLocks noChangeAspect="1"/>
          </p:cNvPicPr>
          <p:nvPr/>
        </p:nvPicPr>
        <p:blipFill>
          <a:blip r:embed="rId10"/>
          <a:stretch>
            <a:fillRect/>
          </a:stretch>
        </p:blipFill>
        <p:spPr>
          <a:xfrm>
            <a:off x="3279502" y="175747"/>
            <a:ext cx="5421087" cy="1355273"/>
          </a:xfrm>
          <a:prstGeom prst="rect">
            <a:avLst/>
          </a:prstGeom>
          <a:ln w="19050">
            <a:solidFill>
              <a:srgbClr val="2A3877"/>
            </a:solidFill>
          </a:ln>
        </p:spPr>
      </p:pic>
      <p:sp>
        <p:nvSpPr>
          <p:cNvPr id="5" name="CasellaDiTesto 4">
            <a:extLst>
              <a:ext uri="{FF2B5EF4-FFF2-40B4-BE49-F238E27FC236}">
                <a16:creationId xmlns:a16="http://schemas.microsoft.com/office/drawing/2014/main" id="{70D78F27-52E0-D0A8-47CA-3C40CD8F8EF7}"/>
              </a:ext>
            </a:extLst>
          </p:cNvPr>
          <p:cNvSpPr txBox="1"/>
          <p:nvPr/>
        </p:nvSpPr>
        <p:spPr>
          <a:xfrm>
            <a:off x="9271839" y="6213705"/>
            <a:ext cx="2409634" cy="430887"/>
          </a:xfrm>
          <a:prstGeom prst="rect">
            <a:avLst/>
          </a:prstGeom>
          <a:noFill/>
          <a:ln w="19050">
            <a:solidFill>
              <a:schemeClr val="bg1"/>
            </a:solidFill>
          </a:ln>
        </p:spPr>
        <p:txBody>
          <a:bodyPr wrap="none" rtlCol="0">
            <a:spAutoFit/>
          </a:bodyPr>
          <a:lstStyle/>
          <a:p>
            <a:pPr algn="r"/>
            <a:r>
              <a:rPr lang="it-IT" sz="1100" dirty="0"/>
              <a:t>Moran GW, Gut. 2025</a:t>
            </a:r>
          </a:p>
          <a:p>
            <a:pPr algn="r"/>
            <a:r>
              <a:rPr lang="it-IT" sz="1100" dirty="0" err="1"/>
              <a:t>Fleshner</a:t>
            </a:r>
            <a:r>
              <a:rPr lang="it-IT" sz="1100" dirty="0"/>
              <a:t> P, </a:t>
            </a:r>
            <a:r>
              <a:rPr lang="it-IT" sz="1100" dirty="0" err="1"/>
              <a:t>Clin</a:t>
            </a:r>
            <a:r>
              <a:rPr lang="it-IT" sz="1100" dirty="0"/>
              <a:t> Colon Rectal </a:t>
            </a:r>
            <a:r>
              <a:rPr lang="it-IT" sz="1100" dirty="0" err="1"/>
              <a:t>Surg</a:t>
            </a:r>
            <a:r>
              <a:rPr lang="it-IT" sz="1100" dirty="0"/>
              <a:t> 2022</a:t>
            </a:r>
          </a:p>
        </p:txBody>
      </p:sp>
    </p:spTree>
    <p:extLst>
      <p:ext uri="{BB962C8B-B14F-4D97-AF65-F5344CB8AC3E}">
        <p14:creationId xmlns:p14="http://schemas.microsoft.com/office/powerpoint/2010/main" val="1339259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B0D9935-DE3E-3546-C2F3-2CE9FD3B77E7}"/>
              </a:ext>
            </a:extLst>
          </p:cNvPr>
          <p:cNvPicPr>
            <a:picLocks noChangeAspect="1"/>
          </p:cNvPicPr>
          <p:nvPr/>
        </p:nvPicPr>
        <p:blipFill>
          <a:blip r:embed="rId2"/>
          <a:stretch>
            <a:fillRect/>
          </a:stretch>
        </p:blipFill>
        <p:spPr>
          <a:xfrm>
            <a:off x="255319" y="929747"/>
            <a:ext cx="5837854" cy="3016562"/>
          </a:xfrm>
          <a:prstGeom prst="rect">
            <a:avLst/>
          </a:prstGeom>
        </p:spPr>
      </p:pic>
      <p:pic>
        <p:nvPicPr>
          <p:cNvPr id="5" name="Immagine 4">
            <a:extLst>
              <a:ext uri="{FF2B5EF4-FFF2-40B4-BE49-F238E27FC236}">
                <a16:creationId xmlns:a16="http://schemas.microsoft.com/office/drawing/2014/main" id="{2DA66231-2921-ED62-9F5B-AC474921DDFA}"/>
              </a:ext>
            </a:extLst>
          </p:cNvPr>
          <p:cNvPicPr>
            <a:picLocks noChangeAspect="1"/>
          </p:cNvPicPr>
          <p:nvPr/>
        </p:nvPicPr>
        <p:blipFill>
          <a:blip r:embed="rId3"/>
          <a:stretch>
            <a:fillRect/>
          </a:stretch>
        </p:blipFill>
        <p:spPr>
          <a:xfrm>
            <a:off x="323199" y="4123725"/>
            <a:ext cx="5550261" cy="2363880"/>
          </a:xfrm>
          <a:prstGeom prst="rect">
            <a:avLst/>
          </a:prstGeom>
        </p:spPr>
      </p:pic>
      <p:sp>
        <p:nvSpPr>
          <p:cNvPr id="2" name="CasellaDiTesto 1">
            <a:extLst>
              <a:ext uri="{FF2B5EF4-FFF2-40B4-BE49-F238E27FC236}">
                <a16:creationId xmlns:a16="http://schemas.microsoft.com/office/drawing/2014/main" id="{933CF3A2-13DD-34CD-A7FA-DFF06C400C7A}"/>
              </a:ext>
            </a:extLst>
          </p:cNvPr>
          <p:cNvSpPr txBox="1"/>
          <p:nvPr/>
        </p:nvSpPr>
        <p:spPr>
          <a:xfrm>
            <a:off x="-5653" y="167556"/>
            <a:ext cx="12197653"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en-US" dirty="0" err="1"/>
              <a:t>Timing&amp;Timework</a:t>
            </a:r>
            <a:r>
              <a:rPr lang="en-US" dirty="0"/>
              <a:t>: </a:t>
            </a:r>
            <a:r>
              <a:rPr lang="en-US" sz="2800" dirty="0"/>
              <a:t>The surgeon is neither </a:t>
            </a:r>
            <a:r>
              <a:rPr lang="en-US" sz="2800" dirty="0">
                <a:solidFill>
                  <a:srgbClr val="FF0000"/>
                </a:solidFill>
              </a:rPr>
              <a:t>the bad </a:t>
            </a:r>
            <a:r>
              <a:rPr lang="en-US" sz="2800" dirty="0"/>
              <a:t>one nor </a:t>
            </a:r>
            <a:r>
              <a:rPr lang="en-US" sz="2800" dirty="0">
                <a:solidFill>
                  <a:srgbClr val="FF0000"/>
                </a:solidFill>
              </a:rPr>
              <a:t>the ugly </a:t>
            </a:r>
            <a:r>
              <a:rPr lang="en-US" sz="2800" dirty="0"/>
              <a:t>one</a:t>
            </a:r>
            <a:endParaRPr lang="it-IT" sz="2800" dirty="0"/>
          </a:p>
        </p:txBody>
      </p:sp>
      <p:sp>
        <p:nvSpPr>
          <p:cNvPr id="6" name="CasellaDiTesto 5">
            <a:extLst>
              <a:ext uri="{FF2B5EF4-FFF2-40B4-BE49-F238E27FC236}">
                <a16:creationId xmlns:a16="http://schemas.microsoft.com/office/drawing/2014/main" id="{7CA3864B-CC5C-5A09-30D5-F8640D955DBC}"/>
              </a:ext>
            </a:extLst>
          </p:cNvPr>
          <p:cNvSpPr txBox="1"/>
          <p:nvPr/>
        </p:nvSpPr>
        <p:spPr>
          <a:xfrm>
            <a:off x="5428917" y="6494945"/>
            <a:ext cx="6097554" cy="261610"/>
          </a:xfrm>
          <a:prstGeom prst="rect">
            <a:avLst/>
          </a:prstGeom>
          <a:noFill/>
        </p:spPr>
        <p:txBody>
          <a:bodyPr wrap="square">
            <a:spAutoFit/>
          </a:bodyPr>
          <a:lstStyle/>
          <a:p>
            <a:pPr algn="r"/>
            <a:r>
              <a:rPr lang="it-IT" sz="1100" b="0" i="0" dirty="0">
                <a:solidFill>
                  <a:srgbClr val="212121"/>
                </a:solidFill>
                <a:effectLst/>
              </a:rPr>
              <a:t>Spinelli A, </a:t>
            </a:r>
            <a:r>
              <a:rPr lang="it-IT" sz="1100" b="0" i="0" dirty="0" err="1">
                <a:solidFill>
                  <a:srgbClr val="212121"/>
                </a:solidFill>
                <a:effectLst/>
              </a:rPr>
              <a:t>Colorectal</a:t>
            </a:r>
            <a:r>
              <a:rPr lang="it-IT" sz="1100" b="0" i="0" dirty="0">
                <a:solidFill>
                  <a:srgbClr val="212121"/>
                </a:solidFill>
                <a:effectLst/>
              </a:rPr>
              <a:t> </a:t>
            </a:r>
            <a:r>
              <a:rPr lang="it-IT" sz="1100" b="0" i="0" dirty="0" err="1">
                <a:solidFill>
                  <a:srgbClr val="212121"/>
                </a:solidFill>
                <a:effectLst/>
              </a:rPr>
              <a:t>Dis</a:t>
            </a:r>
            <a:r>
              <a:rPr lang="it-IT" sz="1100" b="0" i="0" dirty="0">
                <a:solidFill>
                  <a:srgbClr val="212121"/>
                </a:solidFill>
                <a:effectLst/>
              </a:rPr>
              <a:t>. 2021 </a:t>
            </a:r>
            <a:endParaRPr lang="it-IT" sz="1100" dirty="0"/>
          </a:p>
        </p:txBody>
      </p:sp>
      <p:graphicFrame>
        <p:nvGraphicFramePr>
          <p:cNvPr id="10" name="Diagramma 9">
            <a:extLst>
              <a:ext uri="{FF2B5EF4-FFF2-40B4-BE49-F238E27FC236}">
                <a16:creationId xmlns:a16="http://schemas.microsoft.com/office/drawing/2014/main" id="{4963373D-873B-C5EE-8F30-4A30EC56AC3D}"/>
              </a:ext>
            </a:extLst>
          </p:cNvPr>
          <p:cNvGraphicFramePr/>
          <p:nvPr>
            <p:extLst>
              <p:ext uri="{D42A27DB-BD31-4B8C-83A1-F6EECF244321}">
                <p14:modId xmlns:p14="http://schemas.microsoft.com/office/powerpoint/2010/main" val="358672191"/>
              </p:ext>
            </p:extLst>
          </p:nvPr>
        </p:nvGraphicFramePr>
        <p:xfrm>
          <a:off x="7699622" y="2641427"/>
          <a:ext cx="3907301" cy="1959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magine 12">
            <a:extLst>
              <a:ext uri="{FF2B5EF4-FFF2-40B4-BE49-F238E27FC236}">
                <a16:creationId xmlns:a16="http://schemas.microsoft.com/office/drawing/2014/main" id="{7C3813F3-FFB5-EF33-0ECA-C1026B2EE81E}"/>
              </a:ext>
            </a:extLst>
          </p:cNvPr>
          <p:cNvPicPr>
            <a:picLocks noChangeAspect="1"/>
          </p:cNvPicPr>
          <p:nvPr/>
        </p:nvPicPr>
        <p:blipFill>
          <a:blip r:embed="rId9"/>
          <a:stretch>
            <a:fillRect/>
          </a:stretch>
        </p:blipFill>
        <p:spPr>
          <a:xfrm rot="21012400">
            <a:off x="6037695" y="2650451"/>
            <a:ext cx="2075722" cy="2108934"/>
          </a:xfrm>
          <a:prstGeom prst="rect">
            <a:avLst/>
          </a:prstGeom>
          <a:effectLst>
            <a:softEdge rad="31750"/>
          </a:effectLst>
        </p:spPr>
      </p:pic>
    </p:spTree>
    <p:extLst>
      <p:ext uri="{BB962C8B-B14F-4D97-AF65-F5344CB8AC3E}">
        <p14:creationId xmlns:p14="http://schemas.microsoft.com/office/powerpoint/2010/main" val="400638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801F99E-ED6A-29D9-57AB-B838F52726E7}"/>
              </a:ext>
            </a:extLst>
          </p:cNvPr>
          <p:cNvSpPr txBox="1"/>
          <p:nvPr/>
        </p:nvSpPr>
        <p:spPr>
          <a:xfrm>
            <a:off x="9647714" y="6425758"/>
            <a:ext cx="2544286" cy="261610"/>
          </a:xfrm>
          <a:prstGeom prst="rect">
            <a:avLst/>
          </a:prstGeom>
          <a:noFill/>
        </p:spPr>
        <p:txBody>
          <a:bodyPr wrap="none" rtlCol="0">
            <a:spAutoFit/>
          </a:bodyPr>
          <a:lstStyle>
            <a:defPPr>
              <a:defRPr lang="it-IT"/>
            </a:defPPr>
            <a:lvl1pPr algn="r">
              <a:defRPr sz="1100"/>
            </a:lvl1pPr>
          </a:lstStyle>
          <a:p>
            <a:r>
              <a:rPr lang="it-IT" dirty="0"/>
              <a:t>Riviere P, Lancet </a:t>
            </a:r>
            <a:r>
              <a:rPr lang="it-IT" dirty="0" err="1"/>
              <a:t>Gastroenterol</a:t>
            </a:r>
            <a:r>
              <a:rPr lang="it-IT" dirty="0"/>
              <a:t> </a:t>
            </a:r>
            <a:r>
              <a:rPr lang="it-IT" dirty="0" err="1"/>
              <a:t>Hep</a:t>
            </a:r>
            <a:r>
              <a:rPr lang="it-IT" dirty="0"/>
              <a:t> 2024</a:t>
            </a:r>
            <a:endParaRPr lang="en-US" dirty="0"/>
          </a:p>
        </p:txBody>
      </p:sp>
      <p:sp>
        <p:nvSpPr>
          <p:cNvPr id="7" name="CasellaDiTesto 6">
            <a:extLst>
              <a:ext uri="{FF2B5EF4-FFF2-40B4-BE49-F238E27FC236}">
                <a16:creationId xmlns:a16="http://schemas.microsoft.com/office/drawing/2014/main" id="{5DCBF63F-70E4-2058-38D4-BA3827A65AA0}"/>
              </a:ext>
            </a:extLst>
          </p:cNvPr>
          <p:cNvSpPr txBox="1"/>
          <p:nvPr/>
        </p:nvSpPr>
        <p:spPr>
          <a:xfrm>
            <a:off x="0" y="157873"/>
            <a:ext cx="12192000"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en-US" dirty="0"/>
              <a:t>High burden of concerns in “difficult patient” setting</a:t>
            </a:r>
            <a:endParaRPr lang="it-IT" dirty="0"/>
          </a:p>
        </p:txBody>
      </p:sp>
      <p:pic>
        <p:nvPicPr>
          <p:cNvPr id="8" name="Immagine 7"/>
          <p:cNvPicPr>
            <a:picLocks noChangeAspect="1"/>
          </p:cNvPicPr>
          <p:nvPr/>
        </p:nvPicPr>
        <p:blipFill rotWithShape="1">
          <a:blip r:embed="rId2"/>
          <a:srcRect b="9662"/>
          <a:stretch/>
        </p:blipFill>
        <p:spPr>
          <a:xfrm>
            <a:off x="2854960" y="1421490"/>
            <a:ext cx="6606127" cy="4105550"/>
          </a:xfrm>
          <a:prstGeom prst="rect">
            <a:avLst/>
          </a:prstGeom>
        </p:spPr>
      </p:pic>
    </p:spTree>
    <p:extLst>
      <p:ext uri="{BB962C8B-B14F-4D97-AF65-F5344CB8AC3E}">
        <p14:creationId xmlns:p14="http://schemas.microsoft.com/office/powerpoint/2010/main" val="1136315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F9AED82-D446-BFAE-E5AC-67E9F7075C21}"/>
              </a:ext>
            </a:extLst>
          </p:cNvPr>
          <p:cNvSpPr txBox="1"/>
          <p:nvPr/>
        </p:nvSpPr>
        <p:spPr>
          <a:xfrm>
            <a:off x="0" y="203800"/>
            <a:ext cx="12191999" cy="584775"/>
          </a:xfrm>
          <a:prstGeom prst="rect">
            <a:avLst/>
          </a:prstGeom>
          <a:noFill/>
        </p:spPr>
        <p:txBody>
          <a:bodyPr wrap="square" rtlCol="0">
            <a:spAutoFit/>
          </a:bodyPr>
          <a:lstStyle/>
          <a:p>
            <a:pPr algn="ctr"/>
            <a:r>
              <a:rPr lang="it-IT" sz="3200" b="1" cap="small" dirty="0">
                <a:solidFill>
                  <a:schemeClr val="accent5">
                    <a:lumMod val="50000"/>
                  </a:schemeClr>
                </a:solidFill>
              </a:rPr>
              <a:t>Take home </a:t>
            </a:r>
            <a:r>
              <a:rPr lang="it-IT" sz="3200" b="1" cap="small" dirty="0" err="1">
                <a:solidFill>
                  <a:schemeClr val="accent5">
                    <a:lumMod val="50000"/>
                  </a:schemeClr>
                </a:solidFill>
              </a:rPr>
              <a:t>messages</a:t>
            </a:r>
            <a:endParaRPr lang="it-IT" sz="3200" b="1" cap="small" dirty="0">
              <a:solidFill>
                <a:schemeClr val="accent5">
                  <a:lumMod val="50000"/>
                </a:schemeClr>
              </a:solidFill>
            </a:endParaRPr>
          </a:p>
        </p:txBody>
      </p:sp>
      <p:graphicFrame>
        <p:nvGraphicFramePr>
          <p:cNvPr id="57" name="Diagramma 56">
            <a:extLst>
              <a:ext uri="{FF2B5EF4-FFF2-40B4-BE49-F238E27FC236}">
                <a16:creationId xmlns:a16="http://schemas.microsoft.com/office/drawing/2014/main" id="{51E57C3E-33DB-500F-82B7-91FD0AC4E94B}"/>
              </a:ext>
            </a:extLst>
          </p:cNvPr>
          <p:cNvGraphicFramePr/>
          <p:nvPr>
            <p:extLst>
              <p:ext uri="{D42A27DB-BD31-4B8C-83A1-F6EECF244321}">
                <p14:modId xmlns:p14="http://schemas.microsoft.com/office/powerpoint/2010/main" val="1492895230"/>
              </p:ext>
            </p:extLst>
          </p:nvPr>
        </p:nvGraphicFramePr>
        <p:xfrm>
          <a:off x="1122784" y="1035698"/>
          <a:ext cx="9946431" cy="5067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4638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magine 55">
            <a:extLst>
              <a:ext uri="{FF2B5EF4-FFF2-40B4-BE49-F238E27FC236}">
                <a16:creationId xmlns:a16="http://schemas.microsoft.com/office/drawing/2014/main" id="{7B9C7F36-E503-06B3-3759-AB5E768C26C5}"/>
              </a:ext>
            </a:extLst>
          </p:cNvPr>
          <p:cNvPicPr>
            <a:picLocks noChangeAspect="1"/>
          </p:cNvPicPr>
          <p:nvPr/>
        </p:nvPicPr>
        <p:blipFill>
          <a:blip r:embed="rId2"/>
          <a:stretch>
            <a:fillRect/>
          </a:stretch>
        </p:blipFill>
        <p:spPr>
          <a:xfrm>
            <a:off x="1568337" y="909097"/>
            <a:ext cx="9055326" cy="54715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asellaDiTesto 1">
            <a:extLst>
              <a:ext uri="{FF2B5EF4-FFF2-40B4-BE49-F238E27FC236}">
                <a16:creationId xmlns:a16="http://schemas.microsoft.com/office/drawing/2014/main" id="{4B600281-C9CE-5D4F-FBDF-F8FB2D35DC57}"/>
              </a:ext>
            </a:extLst>
          </p:cNvPr>
          <p:cNvSpPr txBox="1"/>
          <p:nvPr/>
        </p:nvSpPr>
        <p:spPr>
          <a:xfrm>
            <a:off x="4841507" y="1799923"/>
            <a:ext cx="3595728" cy="461665"/>
          </a:xfrm>
          <a:prstGeom prst="rect">
            <a:avLst/>
          </a:prstGeom>
          <a:noFill/>
        </p:spPr>
        <p:txBody>
          <a:bodyPr wrap="none" rtlCol="0">
            <a:spAutoFit/>
          </a:bodyPr>
          <a:lstStyle/>
          <a:p>
            <a:r>
              <a:rPr lang="it-IT" dirty="0"/>
              <a:t>….</a:t>
            </a:r>
            <a:r>
              <a:rPr lang="it-IT" sz="2400" i="1" dirty="0">
                <a:solidFill>
                  <a:schemeClr val="bg1"/>
                </a:solidFill>
              </a:rPr>
              <a:t>the team……</a:t>
            </a:r>
            <a:r>
              <a:rPr lang="it-IT" sz="2400" i="1" dirty="0" err="1">
                <a:solidFill>
                  <a:schemeClr val="bg1"/>
                </a:solidFill>
              </a:rPr>
              <a:t>not</a:t>
            </a:r>
            <a:r>
              <a:rPr lang="it-IT" sz="2400" i="1" dirty="0">
                <a:solidFill>
                  <a:schemeClr val="bg1"/>
                </a:solidFill>
              </a:rPr>
              <a:t> </a:t>
            </a:r>
            <a:r>
              <a:rPr lang="it-IT" sz="2400" i="1" dirty="0" err="1">
                <a:solidFill>
                  <a:schemeClr val="bg1"/>
                </a:solidFill>
              </a:rPr>
              <a:t>at</a:t>
            </a:r>
            <a:r>
              <a:rPr lang="it-IT" sz="2400" i="1" dirty="0">
                <a:solidFill>
                  <a:schemeClr val="bg1"/>
                </a:solidFill>
              </a:rPr>
              <a:t> work!!</a:t>
            </a:r>
            <a:endParaRPr lang="it-IT" sz="2400" i="1" dirty="0"/>
          </a:p>
        </p:txBody>
      </p:sp>
    </p:spTree>
    <p:extLst>
      <p:ext uri="{BB962C8B-B14F-4D97-AF65-F5344CB8AC3E}">
        <p14:creationId xmlns:p14="http://schemas.microsoft.com/office/powerpoint/2010/main" val="186987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D00C-DA5F-1A6E-929A-479E5ECEFFFD}"/>
            </a:ext>
          </a:extLst>
        </p:cNvPr>
        <p:cNvGrpSpPr/>
        <p:nvPr/>
      </p:nvGrpSpPr>
      <p:grpSpPr>
        <a:xfrm>
          <a:off x="0" y="0"/>
          <a:ext cx="0" cy="0"/>
          <a:chOff x="0" y="0"/>
          <a:chExt cx="0" cy="0"/>
        </a:xfrm>
      </p:grpSpPr>
      <p:graphicFrame>
        <p:nvGraphicFramePr>
          <p:cNvPr id="7" name="Diagramma 6">
            <a:extLst>
              <a:ext uri="{FF2B5EF4-FFF2-40B4-BE49-F238E27FC236}">
                <a16:creationId xmlns:a16="http://schemas.microsoft.com/office/drawing/2014/main" id="{E4A1FE76-C698-5578-E083-21253E8116C7}"/>
              </a:ext>
            </a:extLst>
          </p:cNvPr>
          <p:cNvGraphicFramePr/>
          <p:nvPr>
            <p:extLst>
              <p:ext uri="{D42A27DB-BD31-4B8C-83A1-F6EECF244321}">
                <p14:modId xmlns:p14="http://schemas.microsoft.com/office/powerpoint/2010/main" val="2608518228"/>
              </p:ext>
            </p:extLst>
          </p:nvPr>
        </p:nvGraphicFramePr>
        <p:xfrm>
          <a:off x="1909661" y="4891596"/>
          <a:ext cx="8399116" cy="388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asellaDiTesto 10">
            <a:extLst>
              <a:ext uri="{FF2B5EF4-FFF2-40B4-BE49-F238E27FC236}">
                <a16:creationId xmlns:a16="http://schemas.microsoft.com/office/drawing/2014/main" id="{864A9C00-B6B4-3F16-E459-0C9871D42161}"/>
              </a:ext>
            </a:extLst>
          </p:cNvPr>
          <p:cNvSpPr txBox="1"/>
          <p:nvPr/>
        </p:nvSpPr>
        <p:spPr>
          <a:xfrm>
            <a:off x="9647714" y="6424817"/>
            <a:ext cx="2544286" cy="430887"/>
          </a:xfrm>
          <a:prstGeom prst="rect">
            <a:avLst/>
          </a:prstGeom>
          <a:noFill/>
        </p:spPr>
        <p:txBody>
          <a:bodyPr wrap="none" rtlCol="0">
            <a:spAutoFit/>
          </a:bodyPr>
          <a:lstStyle/>
          <a:p>
            <a:pPr algn="r"/>
            <a:r>
              <a:rPr lang="it-IT" sz="1100" dirty="0"/>
              <a:t>Riviere P, Lancet </a:t>
            </a:r>
            <a:r>
              <a:rPr lang="it-IT" sz="1100" dirty="0" err="1"/>
              <a:t>Gastroenterol</a:t>
            </a:r>
            <a:r>
              <a:rPr lang="it-IT" sz="1100" dirty="0"/>
              <a:t> </a:t>
            </a:r>
            <a:r>
              <a:rPr lang="it-IT" sz="1100" dirty="0" err="1"/>
              <a:t>Hep</a:t>
            </a:r>
            <a:r>
              <a:rPr lang="it-IT" sz="1100" dirty="0"/>
              <a:t> 2024</a:t>
            </a:r>
          </a:p>
          <a:p>
            <a:pPr algn="r"/>
            <a:r>
              <a:rPr lang="it-IT" sz="1100" dirty="0"/>
              <a:t>Spinelli A, JCC 2022</a:t>
            </a:r>
          </a:p>
        </p:txBody>
      </p:sp>
      <p:grpSp>
        <p:nvGrpSpPr>
          <p:cNvPr id="2" name="Gruppo 1">
            <a:extLst>
              <a:ext uri="{FF2B5EF4-FFF2-40B4-BE49-F238E27FC236}">
                <a16:creationId xmlns:a16="http://schemas.microsoft.com/office/drawing/2014/main" id="{F73A7234-4BB7-7DCA-A84C-08A6997E7F06}"/>
              </a:ext>
            </a:extLst>
          </p:cNvPr>
          <p:cNvGrpSpPr/>
          <p:nvPr/>
        </p:nvGrpSpPr>
        <p:grpSpPr>
          <a:xfrm flipH="1">
            <a:off x="3390121" y="5377217"/>
            <a:ext cx="5438196" cy="388327"/>
            <a:chOff x="2055" y="0"/>
            <a:chExt cx="2504700" cy="388327"/>
          </a:xfrm>
        </p:grpSpPr>
        <p:sp>
          <p:nvSpPr>
            <p:cNvPr id="3" name="Freccia a gallone 2">
              <a:extLst>
                <a:ext uri="{FF2B5EF4-FFF2-40B4-BE49-F238E27FC236}">
                  <a16:creationId xmlns:a16="http://schemas.microsoft.com/office/drawing/2014/main" id="{9DE845E1-AA29-D07F-D80A-6B30A4DDE4F1}"/>
                </a:ext>
              </a:extLst>
            </p:cNvPr>
            <p:cNvSpPr/>
            <p:nvPr/>
          </p:nvSpPr>
          <p:spPr>
            <a:xfrm>
              <a:off x="2055" y="0"/>
              <a:ext cx="2504700" cy="388327"/>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it-IT"/>
            </a:p>
          </p:txBody>
        </p:sp>
        <p:sp>
          <p:nvSpPr>
            <p:cNvPr id="4" name="Freccia a gallone 4">
              <a:extLst>
                <a:ext uri="{FF2B5EF4-FFF2-40B4-BE49-F238E27FC236}">
                  <a16:creationId xmlns:a16="http://schemas.microsoft.com/office/drawing/2014/main" id="{23A56036-1943-3B7B-C93E-338940D314A5}"/>
                </a:ext>
              </a:extLst>
            </p:cNvPr>
            <p:cNvSpPr txBox="1"/>
            <p:nvPr/>
          </p:nvSpPr>
          <p:spPr>
            <a:xfrm>
              <a:off x="196219" y="0"/>
              <a:ext cx="2116373" cy="388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it-IT" sz="2300" b="1" kern="1200" dirty="0"/>
            </a:p>
          </p:txBody>
        </p:sp>
      </p:grpSp>
      <p:sp>
        <p:nvSpPr>
          <p:cNvPr id="13" name="CasellaDiTesto 12">
            <a:extLst>
              <a:ext uri="{FF2B5EF4-FFF2-40B4-BE49-F238E27FC236}">
                <a16:creationId xmlns:a16="http://schemas.microsoft.com/office/drawing/2014/main" id="{A77F4AD1-3BDC-3292-2627-10D1D674FCA3}"/>
              </a:ext>
            </a:extLst>
          </p:cNvPr>
          <p:cNvSpPr txBox="1"/>
          <p:nvPr/>
        </p:nvSpPr>
        <p:spPr>
          <a:xfrm>
            <a:off x="1828800" y="-18152"/>
            <a:ext cx="7518400" cy="584775"/>
          </a:xfrm>
          <a:prstGeom prst="rect">
            <a:avLst/>
          </a:prstGeom>
          <a:noFill/>
        </p:spPr>
        <p:txBody>
          <a:bodyPr wrap="square">
            <a:spAutoFit/>
          </a:bodyPr>
          <a:lstStyle/>
          <a:p>
            <a:pPr algn="ctr"/>
            <a:r>
              <a:rPr lang="en-US" sz="3200" b="1" cap="small" dirty="0">
                <a:solidFill>
                  <a:schemeClr val="accent5">
                    <a:lumMod val="50000"/>
                  </a:schemeClr>
                </a:solidFill>
              </a:rPr>
              <a:t>Acute Severe Colitis: </a:t>
            </a:r>
            <a:r>
              <a:rPr lang="it-IT" sz="3200" b="1" cap="small" dirty="0">
                <a:solidFill>
                  <a:schemeClr val="accent5">
                    <a:lumMod val="50000"/>
                  </a:schemeClr>
                </a:solidFill>
              </a:rPr>
              <a:t>a day-by-day </a:t>
            </a:r>
            <a:r>
              <a:rPr lang="it-IT" sz="3200" b="1" cap="small" dirty="0" err="1">
                <a:solidFill>
                  <a:schemeClr val="accent5">
                    <a:lumMod val="50000"/>
                  </a:schemeClr>
                </a:solidFill>
              </a:rPr>
              <a:t>process</a:t>
            </a:r>
            <a:r>
              <a:rPr lang="it-IT" sz="3200" b="1" cap="small" dirty="0">
                <a:solidFill>
                  <a:schemeClr val="accent5">
                    <a:lumMod val="50000"/>
                  </a:schemeClr>
                </a:solidFill>
              </a:rPr>
              <a:t>…</a:t>
            </a:r>
            <a:endParaRPr lang="en-US" sz="3200" b="1" cap="small" dirty="0">
              <a:solidFill>
                <a:schemeClr val="accent5">
                  <a:lumMod val="50000"/>
                </a:schemeClr>
              </a:solidFill>
            </a:endParaRPr>
          </a:p>
        </p:txBody>
      </p:sp>
      <p:graphicFrame>
        <p:nvGraphicFramePr>
          <p:cNvPr id="8" name="Diagramma 7">
            <a:extLst>
              <a:ext uri="{FF2B5EF4-FFF2-40B4-BE49-F238E27FC236}">
                <a16:creationId xmlns:a16="http://schemas.microsoft.com/office/drawing/2014/main" id="{BE1044F3-C38F-97F4-B7B8-CC680399AECA}"/>
              </a:ext>
            </a:extLst>
          </p:cNvPr>
          <p:cNvGraphicFramePr/>
          <p:nvPr>
            <p:extLst>
              <p:ext uri="{D42A27DB-BD31-4B8C-83A1-F6EECF244321}">
                <p14:modId xmlns:p14="http://schemas.microsoft.com/office/powerpoint/2010/main" val="2156359459"/>
              </p:ext>
            </p:extLst>
          </p:nvPr>
        </p:nvGraphicFramePr>
        <p:xfrm>
          <a:off x="1339542" y="-426086"/>
          <a:ext cx="9023658" cy="58589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05102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1A241-CFFF-5B56-5CAD-94CCD724F5DD}"/>
            </a:ext>
          </a:extLst>
        </p:cNvPr>
        <p:cNvGrpSpPr/>
        <p:nvPr/>
      </p:nvGrpSpPr>
      <p:grpSpPr>
        <a:xfrm>
          <a:off x="0" y="0"/>
          <a:ext cx="0" cy="0"/>
          <a:chOff x="0" y="0"/>
          <a:chExt cx="0" cy="0"/>
        </a:xfrm>
      </p:grpSpPr>
      <p:graphicFrame>
        <p:nvGraphicFramePr>
          <p:cNvPr id="9" name="Diagramma 8">
            <a:extLst>
              <a:ext uri="{FF2B5EF4-FFF2-40B4-BE49-F238E27FC236}">
                <a16:creationId xmlns:a16="http://schemas.microsoft.com/office/drawing/2014/main" id="{719C0D4C-48E6-4E9B-9B6C-D6515A7BA2B8}"/>
              </a:ext>
            </a:extLst>
          </p:cNvPr>
          <p:cNvGraphicFramePr/>
          <p:nvPr/>
        </p:nvGraphicFramePr>
        <p:xfrm>
          <a:off x="111162" y="316134"/>
          <a:ext cx="2364659" cy="152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8B89A2E1-C3BE-AB76-81F6-834EC02D6674}"/>
              </a:ext>
            </a:extLst>
          </p:cNvPr>
          <p:cNvSpPr txBox="1"/>
          <p:nvPr/>
        </p:nvSpPr>
        <p:spPr>
          <a:xfrm>
            <a:off x="0" y="147485"/>
            <a:ext cx="6808614"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dirty="0" err="1"/>
              <a:t>Let’s</a:t>
            </a:r>
            <a:r>
              <a:rPr lang="it-IT" dirty="0"/>
              <a:t> </a:t>
            </a:r>
            <a:r>
              <a:rPr lang="it-IT" dirty="0" err="1"/>
              <a:t>begin</a:t>
            </a:r>
            <a:r>
              <a:rPr lang="it-IT" dirty="0"/>
              <a:t> </a:t>
            </a:r>
            <a:r>
              <a:rPr lang="it-IT" dirty="0" err="1"/>
              <a:t>our</a:t>
            </a:r>
            <a:r>
              <a:rPr lang="it-IT" dirty="0"/>
              <a:t> speech</a:t>
            </a:r>
            <a:endParaRPr lang="en-US" dirty="0"/>
          </a:p>
        </p:txBody>
      </p:sp>
      <p:grpSp>
        <p:nvGrpSpPr>
          <p:cNvPr id="2" name="Gruppo 1">
            <a:extLst>
              <a:ext uri="{FF2B5EF4-FFF2-40B4-BE49-F238E27FC236}">
                <a16:creationId xmlns:a16="http://schemas.microsoft.com/office/drawing/2014/main" id="{B75DCF00-F435-72E0-2E7E-1AEB6F858DB0}"/>
              </a:ext>
            </a:extLst>
          </p:cNvPr>
          <p:cNvGrpSpPr/>
          <p:nvPr/>
        </p:nvGrpSpPr>
        <p:grpSpPr>
          <a:xfrm>
            <a:off x="3095283" y="5238484"/>
            <a:ext cx="5144477" cy="402050"/>
            <a:chOff x="2055" y="0"/>
            <a:chExt cx="2504700" cy="407405"/>
          </a:xfrm>
        </p:grpSpPr>
        <p:sp>
          <p:nvSpPr>
            <p:cNvPr id="7" name="Freccia a gallone 6">
              <a:extLst>
                <a:ext uri="{FF2B5EF4-FFF2-40B4-BE49-F238E27FC236}">
                  <a16:creationId xmlns:a16="http://schemas.microsoft.com/office/drawing/2014/main" id="{86EF6FFA-0ECB-7BEA-343E-001CEF4EF19C}"/>
                </a:ext>
              </a:extLst>
            </p:cNvPr>
            <p:cNvSpPr/>
            <p:nvPr/>
          </p:nvSpPr>
          <p:spPr>
            <a:xfrm>
              <a:off x="2055" y="0"/>
              <a:ext cx="2504700" cy="388327"/>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it-IT"/>
            </a:p>
          </p:txBody>
        </p:sp>
        <p:sp>
          <p:nvSpPr>
            <p:cNvPr id="8" name="Freccia a gallone 4">
              <a:extLst>
                <a:ext uri="{FF2B5EF4-FFF2-40B4-BE49-F238E27FC236}">
                  <a16:creationId xmlns:a16="http://schemas.microsoft.com/office/drawing/2014/main" id="{FF57B70C-1D00-F76F-555C-B9F465FCD67F}"/>
                </a:ext>
              </a:extLst>
            </p:cNvPr>
            <p:cNvSpPr txBox="1"/>
            <p:nvPr/>
          </p:nvSpPr>
          <p:spPr>
            <a:xfrm>
              <a:off x="120835" y="19078"/>
              <a:ext cx="2116373" cy="388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it-IT" sz="2300" b="1" dirty="0"/>
                <a:t>TIME</a:t>
              </a:r>
              <a:endParaRPr lang="it-IT" sz="2300" b="1" kern="1200" dirty="0"/>
            </a:p>
          </p:txBody>
        </p:sp>
      </p:grpSp>
      <p:pic>
        <p:nvPicPr>
          <p:cNvPr id="2050" name="Picture 2">
            <a:extLst>
              <a:ext uri="{FF2B5EF4-FFF2-40B4-BE49-F238E27FC236}">
                <a16:creationId xmlns:a16="http://schemas.microsoft.com/office/drawing/2014/main" id="{91A9F83F-9779-5C72-1DA8-55EDCF4E3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5901" y="1026160"/>
            <a:ext cx="8439006" cy="3918423"/>
          </a:xfrm>
          <a:prstGeom prst="rect">
            <a:avLst/>
          </a:prstGeom>
          <a:noFill/>
          <a:ln w="762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A26E4216-DA9A-0719-ADB7-862B6B118082}"/>
              </a:ext>
            </a:extLst>
          </p:cNvPr>
          <p:cNvSpPr txBox="1"/>
          <p:nvPr/>
        </p:nvSpPr>
        <p:spPr>
          <a:xfrm>
            <a:off x="9576318" y="6505584"/>
            <a:ext cx="2128002" cy="261610"/>
          </a:xfrm>
          <a:prstGeom prst="rect">
            <a:avLst/>
          </a:prstGeom>
          <a:noFill/>
        </p:spPr>
        <p:txBody>
          <a:bodyPr wrap="square">
            <a:spAutoFit/>
          </a:bodyPr>
          <a:lstStyle/>
          <a:p>
            <a:r>
              <a:rPr lang="it-IT" sz="1100" dirty="0"/>
              <a:t>Moran GW, Gut. 2025</a:t>
            </a:r>
          </a:p>
        </p:txBody>
      </p:sp>
      <p:grpSp>
        <p:nvGrpSpPr>
          <p:cNvPr id="20" name="Gruppo 19">
            <a:extLst>
              <a:ext uri="{FF2B5EF4-FFF2-40B4-BE49-F238E27FC236}">
                <a16:creationId xmlns:a16="http://schemas.microsoft.com/office/drawing/2014/main" id="{A84FAEB5-B9CA-1501-80C7-1FF4E5A5D97B}"/>
              </a:ext>
            </a:extLst>
          </p:cNvPr>
          <p:cNvGrpSpPr/>
          <p:nvPr/>
        </p:nvGrpSpPr>
        <p:grpSpPr>
          <a:xfrm>
            <a:off x="3835375" y="5831840"/>
            <a:ext cx="3104925" cy="781660"/>
            <a:chOff x="0" y="1002892"/>
            <a:chExt cx="3698010" cy="781660"/>
          </a:xfrm>
          <a:solidFill>
            <a:schemeClr val="accent4">
              <a:lumMod val="20000"/>
              <a:lumOff val="80000"/>
            </a:schemeClr>
          </a:solidFill>
        </p:grpSpPr>
        <p:sp>
          <p:nvSpPr>
            <p:cNvPr id="21" name="Rettangolo con angoli arrotondati 20">
              <a:extLst>
                <a:ext uri="{FF2B5EF4-FFF2-40B4-BE49-F238E27FC236}">
                  <a16:creationId xmlns:a16="http://schemas.microsoft.com/office/drawing/2014/main" id="{4C2F06DA-48F6-9FB5-D4F6-A79EE5CE3E8A}"/>
                </a:ext>
              </a:extLst>
            </p:cNvPr>
            <p:cNvSpPr/>
            <p:nvPr/>
          </p:nvSpPr>
          <p:spPr>
            <a:xfrm>
              <a:off x="0" y="1002892"/>
              <a:ext cx="3698010" cy="781660"/>
            </a:xfrm>
            <a:prstGeom prst="roundRect">
              <a:avLst/>
            </a:prstGeom>
            <a:grp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it-IT"/>
            </a:p>
          </p:txBody>
        </p:sp>
        <p:sp>
          <p:nvSpPr>
            <p:cNvPr id="22" name="CasellaDiTesto 21">
              <a:extLst>
                <a:ext uri="{FF2B5EF4-FFF2-40B4-BE49-F238E27FC236}">
                  <a16:creationId xmlns:a16="http://schemas.microsoft.com/office/drawing/2014/main" id="{36D5CC28-38D8-FE12-239F-962BD3221D77}"/>
                </a:ext>
              </a:extLst>
            </p:cNvPr>
            <p:cNvSpPr txBox="1"/>
            <p:nvPr/>
          </p:nvSpPr>
          <p:spPr>
            <a:xfrm>
              <a:off x="38157" y="1041049"/>
              <a:ext cx="3621696" cy="705346"/>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cap="small" baseline="0" dirty="0">
                  <a:latin typeface="+mn-lt"/>
                </a:rPr>
                <a:t>No wait to include surge</a:t>
              </a:r>
              <a:r>
                <a:rPr lang="en-US" sz="2000" b="1" cap="small" dirty="0"/>
                <a:t>ry</a:t>
              </a:r>
              <a:r>
                <a:rPr lang="en-US" sz="2000" b="1" kern="1200" cap="small" baseline="0" dirty="0">
                  <a:latin typeface="+mn-lt"/>
                </a:rPr>
                <a:t>  into therapeutic options</a:t>
              </a:r>
            </a:p>
          </p:txBody>
        </p:sp>
      </p:grpSp>
      <p:pic>
        <p:nvPicPr>
          <p:cNvPr id="2052" name="Picture 4" descr="No Waiting Sign">
            <a:extLst>
              <a:ext uri="{FF2B5EF4-FFF2-40B4-BE49-F238E27FC236}">
                <a16:creationId xmlns:a16="http://schemas.microsoft.com/office/drawing/2014/main" id="{35CE3AE0-8885-F3AB-37DA-CA1F5251054E}"/>
              </a:ext>
            </a:extLst>
          </p:cNvPr>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0159" t="6031" r="16931" b="6106"/>
          <a:stretch>
            <a:fillRect/>
          </a:stretch>
        </p:blipFill>
        <p:spPr bwMode="auto">
          <a:xfrm>
            <a:off x="392749" y="2614283"/>
            <a:ext cx="707702" cy="98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569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338DAC3C-9862-35F5-2B22-94A1F5BB9D11}"/>
              </a:ext>
            </a:extLst>
          </p:cNvPr>
          <p:cNvGrpSpPr/>
          <p:nvPr/>
        </p:nvGrpSpPr>
        <p:grpSpPr>
          <a:xfrm>
            <a:off x="206477" y="1757543"/>
            <a:ext cx="3698010" cy="781660"/>
            <a:chOff x="0" y="1002892"/>
            <a:chExt cx="3698010" cy="781660"/>
          </a:xfrm>
        </p:grpSpPr>
        <p:sp>
          <p:nvSpPr>
            <p:cNvPr id="4" name="Rettangolo con angoli arrotondati 3">
              <a:extLst>
                <a:ext uri="{FF2B5EF4-FFF2-40B4-BE49-F238E27FC236}">
                  <a16:creationId xmlns:a16="http://schemas.microsoft.com/office/drawing/2014/main" id="{0A74C21D-DE81-4E51-A90C-45B27E7EC847}"/>
                </a:ext>
              </a:extLst>
            </p:cNvPr>
            <p:cNvSpPr/>
            <p:nvPr/>
          </p:nvSpPr>
          <p:spPr>
            <a:xfrm>
              <a:off x="0" y="1002892"/>
              <a:ext cx="3698010" cy="78166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it-IT"/>
            </a:p>
          </p:txBody>
        </p:sp>
        <p:sp>
          <p:nvSpPr>
            <p:cNvPr id="5" name="CasellaDiTesto 4">
              <a:extLst>
                <a:ext uri="{FF2B5EF4-FFF2-40B4-BE49-F238E27FC236}">
                  <a16:creationId xmlns:a16="http://schemas.microsoft.com/office/drawing/2014/main" id="{C907F50F-AA37-9ECE-73CE-B66806AF877D}"/>
                </a:ext>
              </a:extLst>
            </p:cNvPr>
            <p:cNvSpPr txBox="1"/>
            <p:nvPr/>
          </p:nvSpPr>
          <p:spPr>
            <a:xfrm>
              <a:off x="38157" y="1041049"/>
              <a:ext cx="3587218" cy="74350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cap="small" baseline="0" dirty="0" err="1">
                  <a:latin typeface="+mn-lt"/>
                </a:rPr>
                <a:t>Teamworker</a:t>
              </a:r>
              <a:r>
                <a:rPr lang="en-US" sz="1600" b="1" kern="1200" cap="small" baseline="0" dirty="0">
                  <a:latin typeface="+mn-lt"/>
                </a:rPr>
                <a:t>: </a:t>
              </a:r>
              <a:r>
                <a:rPr lang="en-US" sz="1600" b="1" cap="small" dirty="0"/>
                <a:t>General Practitioner; </a:t>
              </a:r>
              <a:r>
                <a:rPr lang="en-US" sz="1600" b="1" kern="1200" cap="small" baseline="0" dirty="0">
                  <a:latin typeface="+mn-lt"/>
                </a:rPr>
                <a:t>Emergency Room</a:t>
              </a:r>
              <a:endParaRPr lang="it-IT" sz="1600" b="1" kern="1200" cap="small" baseline="0" dirty="0">
                <a:latin typeface="+mn-lt"/>
              </a:endParaRPr>
            </a:p>
          </p:txBody>
        </p:sp>
      </p:grpSp>
      <p:pic>
        <p:nvPicPr>
          <p:cNvPr id="8" name="Immagine 7">
            <a:extLst>
              <a:ext uri="{FF2B5EF4-FFF2-40B4-BE49-F238E27FC236}">
                <a16:creationId xmlns:a16="http://schemas.microsoft.com/office/drawing/2014/main" id="{A31140BD-3655-C3C8-6963-D0F803DF9710}"/>
              </a:ext>
            </a:extLst>
          </p:cNvPr>
          <p:cNvPicPr>
            <a:picLocks noChangeAspect="1"/>
          </p:cNvPicPr>
          <p:nvPr/>
        </p:nvPicPr>
        <p:blipFill>
          <a:blip r:embed="rId2"/>
          <a:stretch>
            <a:fillRect/>
          </a:stretch>
        </p:blipFill>
        <p:spPr>
          <a:xfrm>
            <a:off x="244634" y="3054688"/>
            <a:ext cx="3802823" cy="1586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asellaDiTesto 6">
            <a:extLst>
              <a:ext uri="{FF2B5EF4-FFF2-40B4-BE49-F238E27FC236}">
                <a16:creationId xmlns:a16="http://schemas.microsoft.com/office/drawing/2014/main" id="{64C2402F-6353-1A52-2724-7CD2FB844C17}"/>
              </a:ext>
            </a:extLst>
          </p:cNvPr>
          <p:cNvSpPr txBox="1"/>
          <p:nvPr/>
        </p:nvSpPr>
        <p:spPr>
          <a:xfrm>
            <a:off x="10444407" y="6427113"/>
            <a:ext cx="1747593" cy="430887"/>
          </a:xfrm>
          <a:prstGeom prst="rect">
            <a:avLst/>
          </a:prstGeom>
          <a:noFill/>
        </p:spPr>
        <p:txBody>
          <a:bodyPr wrap="none" rtlCol="0">
            <a:spAutoFit/>
          </a:bodyPr>
          <a:lstStyle>
            <a:defPPr>
              <a:defRPr lang="it-IT"/>
            </a:defPPr>
            <a:lvl1pPr algn="r">
              <a:defRPr sz="1100"/>
            </a:lvl1pPr>
          </a:lstStyle>
          <a:p>
            <a:r>
              <a:rPr lang="sv-SE" dirty="0"/>
              <a:t>Truelove SC, Br Med J 1955</a:t>
            </a:r>
          </a:p>
          <a:p>
            <a:r>
              <a:rPr lang="sv-SE" dirty="0"/>
              <a:t>Stange EF, JCC 2008</a:t>
            </a:r>
            <a:endParaRPr lang="it-IT" dirty="0"/>
          </a:p>
        </p:txBody>
      </p:sp>
      <p:sp>
        <p:nvSpPr>
          <p:cNvPr id="10" name="CasellaDiTesto 9">
            <a:extLst>
              <a:ext uri="{FF2B5EF4-FFF2-40B4-BE49-F238E27FC236}">
                <a16:creationId xmlns:a16="http://schemas.microsoft.com/office/drawing/2014/main" id="{D63B47A3-A5E0-E282-FEBF-D9F1F9E616D6}"/>
              </a:ext>
            </a:extLst>
          </p:cNvPr>
          <p:cNvSpPr txBox="1"/>
          <p:nvPr/>
        </p:nvSpPr>
        <p:spPr>
          <a:xfrm>
            <a:off x="4590661" y="5012365"/>
            <a:ext cx="7051175" cy="507831"/>
          </a:xfrm>
          <a:prstGeom prst="rect">
            <a:avLst/>
          </a:prstGeom>
          <a:noFill/>
        </p:spPr>
        <p:txBody>
          <a:bodyPr wrap="square">
            <a:spAutoFit/>
          </a:bodyPr>
          <a:lstStyle/>
          <a:p>
            <a:pPr algn="l"/>
            <a:r>
              <a:rPr lang="en-US" sz="900" cap="small" dirty="0"/>
              <a:t>Mild: all 6 criteria are satisfied</a:t>
            </a:r>
            <a:br>
              <a:rPr lang="en-US" sz="900" cap="small" dirty="0"/>
            </a:br>
            <a:r>
              <a:rPr lang="en-US" sz="900" cap="small" dirty="0"/>
              <a:t>Moderate: Intermediate between mild and severe. </a:t>
            </a:r>
            <a:br>
              <a:rPr lang="en-US" sz="900" cap="small" dirty="0"/>
            </a:br>
            <a:r>
              <a:rPr lang="en-US" sz="900" cap="small" dirty="0"/>
              <a:t>Severe: criteria 1 and 2 and either of systemic symptoms 3 and 4 are satisfied, and at least 4 of 6 criteria are present</a:t>
            </a:r>
          </a:p>
        </p:txBody>
      </p:sp>
      <p:sp>
        <p:nvSpPr>
          <p:cNvPr id="12" name="CasellaDiTesto 11">
            <a:extLst>
              <a:ext uri="{FF2B5EF4-FFF2-40B4-BE49-F238E27FC236}">
                <a16:creationId xmlns:a16="http://schemas.microsoft.com/office/drawing/2014/main" id="{23E9C28C-0F38-46FC-2078-52A5E12B08A0}"/>
              </a:ext>
            </a:extLst>
          </p:cNvPr>
          <p:cNvSpPr txBox="1"/>
          <p:nvPr/>
        </p:nvSpPr>
        <p:spPr>
          <a:xfrm>
            <a:off x="1791478" y="257698"/>
            <a:ext cx="10400522"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dirty="0"/>
              <a:t>Once </a:t>
            </a:r>
            <a:r>
              <a:rPr lang="it-IT" dirty="0" err="1"/>
              <a:t>upon</a:t>
            </a:r>
            <a:r>
              <a:rPr lang="it-IT" dirty="0"/>
              <a:t> a time…and </a:t>
            </a:r>
            <a:r>
              <a:rPr lang="it-IT" dirty="0" err="1"/>
              <a:t>nowdays</a:t>
            </a:r>
            <a:r>
              <a:rPr lang="it-IT" dirty="0"/>
              <a:t> </a:t>
            </a:r>
            <a:r>
              <a:rPr lang="it-IT" dirty="0" err="1"/>
              <a:t>still</a:t>
            </a:r>
            <a:endParaRPr lang="en-US" dirty="0"/>
          </a:p>
        </p:txBody>
      </p:sp>
      <p:graphicFrame>
        <p:nvGraphicFramePr>
          <p:cNvPr id="11" name="Diagramma 10">
            <a:extLst>
              <a:ext uri="{FF2B5EF4-FFF2-40B4-BE49-F238E27FC236}">
                <a16:creationId xmlns:a16="http://schemas.microsoft.com/office/drawing/2014/main" id="{6B932DA8-942B-AA9D-1DE2-19DA46EA03C1}"/>
              </a:ext>
            </a:extLst>
          </p:cNvPr>
          <p:cNvGraphicFramePr/>
          <p:nvPr>
            <p:extLst>
              <p:ext uri="{D42A27DB-BD31-4B8C-83A1-F6EECF244321}">
                <p14:modId xmlns:p14="http://schemas.microsoft.com/office/powerpoint/2010/main" val="92187601"/>
              </p:ext>
            </p:extLst>
          </p:nvPr>
        </p:nvGraphicFramePr>
        <p:xfrm>
          <a:off x="48619" y="166770"/>
          <a:ext cx="1768793" cy="1298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magine 20">
            <a:extLst>
              <a:ext uri="{FF2B5EF4-FFF2-40B4-BE49-F238E27FC236}">
                <a16:creationId xmlns:a16="http://schemas.microsoft.com/office/drawing/2014/main" id="{9ABEC0A2-111D-214A-C61D-DD361D19DA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4874" y="1464906"/>
            <a:ext cx="6521441" cy="3547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294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0B02-48A4-8E88-A8F0-BBB74A671A68}"/>
            </a:ext>
          </a:extLst>
        </p:cNvPr>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1AE2ED22-CC95-256A-641B-1ECEF109E17A}"/>
              </a:ext>
            </a:extLst>
          </p:cNvPr>
          <p:cNvGraphicFramePr>
            <a:graphicFrameLocks noGrp="1"/>
          </p:cNvGraphicFramePr>
          <p:nvPr>
            <p:extLst>
              <p:ext uri="{D42A27DB-BD31-4B8C-83A1-F6EECF244321}">
                <p14:modId xmlns:p14="http://schemas.microsoft.com/office/powerpoint/2010/main" val="60543346"/>
              </p:ext>
            </p:extLst>
          </p:nvPr>
        </p:nvGraphicFramePr>
        <p:xfrm>
          <a:off x="3946324" y="833844"/>
          <a:ext cx="7997364" cy="5687103"/>
        </p:xfrm>
        <a:graphic>
          <a:graphicData uri="http://schemas.openxmlformats.org/drawingml/2006/table">
            <a:tbl>
              <a:tblPr firstRow="1" bandRow="1">
                <a:tableStyleId>{69012ECD-51FC-41F1-AA8D-1B2483CD663E}</a:tableStyleId>
              </a:tblPr>
              <a:tblGrid>
                <a:gridCol w="2536406">
                  <a:extLst>
                    <a:ext uri="{9D8B030D-6E8A-4147-A177-3AD203B41FA5}">
                      <a16:colId xmlns:a16="http://schemas.microsoft.com/office/drawing/2014/main" val="2874716789"/>
                    </a:ext>
                  </a:extLst>
                </a:gridCol>
                <a:gridCol w="2730479">
                  <a:extLst>
                    <a:ext uri="{9D8B030D-6E8A-4147-A177-3AD203B41FA5}">
                      <a16:colId xmlns:a16="http://schemas.microsoft.com/office/drawing/2014/main" val="1695204814"/>
                    </a:ext>
                  </a:extLst>
                </a:gridCol>
                <a:gridCol w="2730479">
                  <a:extLst>
                    <a:ext uri="{9D8B030D-6E8A-4147-A177-3AD203B41FA5}">
                      <a16:colId xmlns:a16="http://schemas.microsoft.com/office/drawing/2014/main" val="3527449705"/>
                    </a:ext>
                  </a:extLst>
                </a:gridCol>
              </a:tblGrid>
              <a:tr h="398142">
                <a:tc>
                  <a:txBody>
                    <a:bodyPr/>
                    <a:lstStyle/>
                    <a:p>
                      <a:pPr algn="ctr"/>
                      <a:r>
                        <a:rPr lang="it-IT" sz="1600" b="1" cap="small" baseline="0" dirty="0"/>
                        <a:t>Points to </a:t>
                      </a:r>
                      <a:r>
                        <a:rPr lang="it-IT" sz="1600" b="1" cap="small" baseline="0" dirty="0" err="1"/>
                        <a:t>manage</a:t>
                      </a:r>
                      <a:endParaRPr lang="it-IT" sz="1600" b="1" cap="small" baseline="0" dirty="0"/>
                    </a:p>
                  </a:txBody>
                  <a:tcPr anchor="ctr"/>
                </a:tc>
                <a:tc>
                  <a:txBody>
                    <a:bodyPr/>
                    <a:lstStyle/>
                    <a:p>
                      <a:pPr algn="ctr"/>
                      <a:r>
                        <a:rPr lang="it-IT" sz="1600" b="1" cap="small" baseline="0" dirty="0"/>
                        <a:t>Method</a:t>
                      </a:r>
                    </a:p>
                  </a:txBody>
                  <a:tcPr anchor="ctr"/>
                </a:tc>
                <a:tc>
                  <a:txBody>
                    <a:bodyPr/>
                    <a:lstStyle/>
                    <a:p>
                      <a:pPr algn="ctr"/>
                      <a:r>
                        <a:rPr lang="it-IT" sz="1600" b="1" cap="small" baseline="0" dirty="0" err="1"/>
                        <a:t>Limitations</a:t>
                      </a:r>
                      <a:endParaRPr lang="it-IT" sz="1600" b="1" cap="small" baseline="0" dirty="0"/>
                    </a:p>
                  </a:txBody>
                  <a:tcPr anchor="ctr"/>
                </a:tc>
                <a:extLst>
                  <a:ext uri="{0D108BD9-81ED-4DB2-BD59-A6C34878D82A}">
                    <a16:rowId xmlns:a16="http://schemas.microsoft.com/office/drawing/2014/main" val="3104424802"/>
                  </a:ext>
                </a:extLst>
              </a:tr>
              <a:tr h="490860">
                <a:tc>
                  <a:txBody>
                    <a:bodyPr/>
                    <a:lstStyle/>
                    <a:p>
                      <a:pPr algn="ctr"/>
                      <a:r>
                        <a:rPr lang="en-US" sz="1400" b="1" cap="small" baseline="0" dirty="0"/>
                        <a:t>Swift diagnosis to decrease colectomy rates</a:t>
                      </a:r>
                      <a:endParaRPr lang="it-IT" sz="1400" b="1" cap="small" baseline="0" dirty="0"/>
                    </a:p>
                  </a:txBody>
                  <a:tcPr anchor="ctr"/>
                </a:tc>
                <a:tc>
                  <a:txBody>
                    <a:bodyPr/>
                    <a:lstStyle/>
                    <a:p>
                      <a:pPr algn="ctr"/>
                      <a:r>
                        <a:rPr lang="en-US" sz="1200" b="1" cap="small" baseline="0" dirty="0"/>
                        <a:t>Truelove and Witts or </a:t>
                      </a:r>
                      <a:r>
                        <a:rPr lang="en-US" sz="1200" b="1" cap="small" baseline="0" dirty="0" err="1"/>
                        <a:t>Lichtiger</a:t>
                      </a:r>
                      <a:r>
                        <a:rPr lang="en-US" sz="1200" b="1" cap="small" baseline="0" dirty="0"/>
                        <a:t> score, lab tests (CRP, Hemoglobin, albumin)</a:t>
                      </a:r>
                      <a:endParaRPr lang="it-IT" sz="1200" b="1" cap="small" baseline="0" dirty="0"/>
                    </a:p>
                  </a:txBody>
                  <a:tcPr anchor="ctr"/>
                </a:tc>
                <a:tc>
                  <a:txBody>
                    <a:bodyPr/>
                    <a:lstStyle/>
                    <a:p>
                      <a:pPr algn="ctr"/>
                      <a:r>
                        <a:rPr lang="en-US" sz="1200" b="1" cap="small" baseline="0" dirty="0"/>
                        <a:t>Clinician extensive evaluation should also be performed</a:t>
                      </a:r>
                      <a:endParaRPr lang="it-IT" sz="1200" b="1" cap="small" baseline="0" dirty="0"/>
                    </a:p>
                  </a:txBody>
                  <a:tcPr anchor="ctr"/>
                </a:tc>
                <a:extLst>
                  <a:ext uri="{0D108BD9-81ED-4DB2-BD59-A6C34878D82A}">
                    <a16:rowId xmlns:a16="http://schemas.microsoft.com/office/drawing/2014/main" val="3369509507"/>
                  </a:ext>
                </a:extLst>
              </a:tr>
              <a:tr h="687205">
                <a:tc>
                  <a:txBody>
                    <a:bodyPr/>
                    <a:lstStyle/>
                    <a:p>
                      <a:pPr algn="ctr"/>
                      <a:r>
                        <a:rPr lang="it-IT" sz="1400" b="1" cap="small" baseline="0" dirty="0" err="1"/>
                        <a:t>Identify</a:t>
                      </a:r>
                      <a:r>
                        <a:rPr lang="it-IT" sz="1400" b="1" cap="small" baseline="0" dirty="0"/>
                        <a:t> </a:t>
                      </a:r>
                      <a:r>
                        <a:rPr lang="it-IT" sz="1400" b="1" cap="small" baseline="0" dirty="0" err="1"/>
                        <a:t>triggering</a:t>
                      </a:r>
                      <a:r>
                        <a:rPr lang="it-IT" sz="1400" b="1" cap="small" baseline="0" dirty="0"/>
                        <a:t> factors</a:t>
                      </a:r>
                    </a:p>
                  </a:txBody>
                  <a:tcPr anchor="ctr"/>
                </a:tc>
                <a:tc>
                  <a:txBody>
                    <a:bodyPr/>
                    <a:lstStyle/>
                    <a:p>
                      <a:pPr algn="ctr"/>
                      <a:r>
                        <a:rPr lang="en-US" sz="1200" b="1" cap="small" baseline="0" dirty="0"/>
                        <a:t>Medical history (current or past digestive infections), treatment history (NSAIDS)</a:t>
                      </a:r>
                      <a:endParaRPr lang="it-IT" sz="1200" b="1" cap="small" baseline="0" dirty="0"/>
                    </a:p>
                  </a:txBody>
                  <a:tcPr anchor="ctr"/>
                </a:tc>
                <a:tc>
                  <a:txBody>
                    <a:bodyPr/>
                    <a:lstStyle/>
                    <a:p>
                      <a:pPr algn="ctr"/>
                      <a:r>
                        <a:rPr lang="en-US" sz="1200" b="1" cap="small" baseline="0" dirty="0"/>
                        <a:t>Systematic use of antibiotics does not decrease colectomy rates,</a:t>
                      </a:r>
                      <a:endParaRPr lang="it-IT" sz="1200" b="1" cap="small" baseline="0" dirty="0"/>
                    </a:p>
                  </a:txBody>
                  <a:tcPr anchor="ctr"/>
                </a:tc>
                <a:extLst>
                  <a:ext uri="{0D108BD9-81ED-4DB2-BD59-A6C34878D82A}">
                    <a16:rowId xmlns:a16="http://schemas.microsoft.com/office/drawing/2014/main" val="2640725512"/>
                  </a:ext>
                </a:extLst>
              </a:tr>
              <a:tr h="883549">
                <a:tc>
                  <a:txBody>
                    <a:bodyPr/>
                    <a:lstStyle/>
                    <a:p>
                      <a:pPr algn="ctr"/>
                      <a:r>
                        <a:rPr lang="en-US" sz="1400" b="1" cap="small" baseline="0" dirty="0"/>
                        <a:t>Identify worsening factors including C. difficile and CMV</a:t>
                      </a:r>
                      <a:endParaRPr lang="it-IT" sz="1400" b="1" cap="small" baseline="0" dirty="0"/>
                    </a:p>
                  </a:txBody>
                  <a:tcPr anchor="ctr"/>
                </a:tc>
                <a:tc>
                  <a:txBody>
                    <a:bodyPr/>
                    <a:lstStyle/>
                    <a:p>
                      <a:pPr algn="ctr"/>
                      <a:r>
                        <a:rPr lang="en-US" sz="1200" b="1" cap="small" baseline="0" dirty="0"/>
                        <a:t>Stool culture and PCR for toxin Colonic biopsies and immunohistochemistry for CMV</a:t>
                      </a:r>
                      <a:endParaRPr lang="it-IT" sz="1200" b="1" cap="small" baseline="0" dirty="0"/>
                    </a:p>
                  </a:txBody>
                  <a:tcPr anchor="ctr"/>
                </a:tc>
                <a:tc>
                  <a:txBody>
                    <a:bodyPr/>
                    <a:lstStyle/>
                    <a:p>
                      <a:pPr algn="ctr"/>
                      <a:r>
                        <a:rPr lang="en-US" sz="1200" b="1" cap="small" baseline="0" dirty="0"/>
                        <a:t>Treatment of infection only is most of the time insufficient</a:t>
                      </a:r>
                      <a:endParaRPr lang="it-IT" sz="1200" b="1" cap="small" baseline="0" dirty="0"/>
                    </a:p>
                  </a:txBody>
                  <a:tcPr anchor="ctr"/>
                </a:tc>
                <a:extLst>
                  <a:ext uri="{0D108BD9-81ED-4DB2-BD59-A6C34878D82A}">
                    <a16:rowId xmlns:a16="http://schemas.microsoft.com/office/drawing/2014/main" val="2741980098"/>
                  </a:ext>
                </a:extLst>
              </a:tr>
              <a:tr h="490860">
                <a:tc>
                  <a:txBody>
                    <a:bodyPr/>
                    <a:lstStyle/>
                    <a:p>
                      <a:pPr algn="ctr"/>
                      <a:r>
                        <a:rPr lang="it-IT" sz="1400" b="1" cap="small" baseline="0" dirty="0" err="1"/>
                        <a:t>Assess</a:t>
                      </a:r>
                      <a:r>
                        <a:rPr lang="it-IT" sz="1400" b="1" cap="small" baseline="0" dirty="0"/>
                        <a:t> </a:t>
                      </a:r>
                      <a:r>
                        <a:rPr lang="it-IT" sz="1400" b="1" cap="small" baseline="0" dirty="0" err="1"/>
                        <a:t>endoscopic</a:t>
                      </a:r>
                      <a:r>
                        <a:rPr lang="it-IT" sz="1400" b="1" cap="small" baseline="0" dirty="0"/>
                        <a:t> </a:t>
                      </a:r>
                      <a:r>
                        <a:rPr lang="it-IT" sz="1400" b="1" cap="small" baseline="0" dirty="0" err="1"/>
                        <a:t>severity</a:t>
                      </a:r>
                      <a:endParaRPr lang="it-IT" sz="1400" b="1" cap="small" baseline="0" dirty="0"/>
                    </a:p>
                  </a:txBody>
                  <a:tcPr anchor="ctr"/>
                </a:tc>
                <a:tc>
                  <a:txBody>
                    <a:bodyPr/>
                    <a:lstStyle/>
                    <a:p>
                      <a:pPr algn="ctr"/>
                      <a:r>
                        <a:rPr lang="it-IT" sz="1200" b="1" cap="small" baseline="0" dirty="0"/>
                        <a:t>UCEIS&gt;Mayo</a:t>
                      </a:r>
                    </a:p>
                    <a:p>
                      <a:pPr algn="ctr"/>
                      <a:r>
                        <a:rPr lang="it-IT" sz="1200" b="1" cap="small" baseline="0" dirty="0"/>
                        <a:t>Deep ulcers</a:t>
                      </a:r>
                    </a:p>
                  </a:txBody>
                  <a:tcPr anchor="ctr"/>
                </a:tc>
                <a:tc>
                  <a:txBody>
                    <a:bodyPr/>
                    <a:lstStyle/>
                    <a:p>
                      <a:pPr algn="ctr"/>
                      <a:r>
                        <a:rPr lang="en-US" sz="1200" b="1" cap="small" baseline="0" dirty="0"/>
                        <a:t>Inter‐investigator agreement is moderate</a:t>
                      </a:r>
                      <a:endParaRPr lang="it-IT" sz="1200" b="1" cap="small" baseline="0" dirty="0"/>
                    </a:p>
                  </a:txBody>
                  <a:tcPr anchor="ctr"/>
                </a:tc>
                <a:extLst>
                  <a:ext uri="{0D108BD9-81ED-4DB2-BD59-A6C34878D82A}">
                    <a16:rowId xmlns:a16="http://schemas.microsoft.com/office/drawing/2014/main" val="3157852144"/>
                  </a:ext>
                </a:extLst>
              </a:tr>
              <a:tr h="490860">
                <a:tc>
                  <a:txBody>
                    <a:bodyPr/>
                    <a:lstStyle/>
                    <a:p>
                      <a:pPr algn="ctr"/>
                      <a:r>
                        <a:rPr lang="it-IT" sz="1400" b="1" cap="small" baseline="0" dirty="0"/>
                        <a:t>Imaging for </a:t>
                      </a:r>
                      <a:r>
                        <a:rPr lang="it-IT" sz="1400" b="1" cap="small" baseline="0" dirty="0" err="1"/>
                        <a:t>abscesses</a:t>
                      </a:r>
                      <a:r>
                        <a:rPr lang="it-IT" sz="1400" b="1" cap="small" baseline="0" dirty="0"/>
                        <a:t>, </a:t>
                      </a:r>
                      <a:r>
                        <a:rPr lang="it-IT" sz="1400" b="1" cap="small" baseline="0" dirty="0" err="1"/>
                        <a:t>colectasia</a:t>
                      </a:r>
                      <a:r>
                        <a:rPr lang="it-IT" sz="1400" b="1" cap="small" baseline="0" dirty="0"/>
                        <a:t>, </a:t>
                      </a:r>
                      <a:r>
                        <a:rPr lang="it-IT" sz="1400" b="1" cap="small" baseline="0" dirty="0" err="1"/>
                        <a:t>perforation</a:t>
                      </a:r>
                      <a:endParaRPr lang="it-IT" sz="1400" b="1" cap="small" baseline="0" dirty="0"/>
                    </a:p>
                  </a:txBody>
                  <a:tcPr anchor="ctr"/>
                </a:tc>
                <a:tc>
                  <a:txBody>
                    <a:bodyPr/>
                    <a:lstStyle/>
                    <a:p>
                      <a:pPr algn="ctr"/>
                      <a:r>
                        <a:rPr lang="it-IT" sz="1200" b="1" cap="small" baseline="0" dirty="0"/>
                        <a:t>CT-</a:t>
                      </a:r>
                      <a:r>
                        <a:rPr lang="it-IT" sz="1200" b="1" cap="small" baseline="0" dirty="0" err="1"/>
                        <a:t>scan</a:t>
                      </a:r>
                      <a:endParaRPr lang="it-IT" sz="1200" b="1" cap="small" baseline="0" dirty="0"/>
                    </a:p>
                  </a:txBody>
                  <a:tcPr anchor="ctr"/>
                </a:tc>
                <a:tc>
                  <a:txBody>
                    <a:bodyPr/>
                    <a:lstStyle/>
                    <a:p>
                      <a:pPr algn="ctr"/>
                      <a:r>
                        <a:rPr lang="it-IT" sz="1200" b="1" cap="small" baseline="0" dirty="0" err="1"/>
                        <a:t>Consider</a:t>
                      </a:r>
                      <a:r>
                        <a:rPr lang="it-IT" sz="1200" b="1" cap="small" baseline="0" dirty="0"/>
                        <a:t> US to </a:t>
                      </a:r>
                      <a:r>
                        <a:rPr lang="it-IT" sz="1200" b="1" cap="small" baseline="0" dirty="0" err="1"/>
                        <a:t>avoid</a:t>
                      </a:r>
                      <a:r>
                        <a:rPr lang="it-IT" sz="1200" b="1" cap="small" baseline="0" dirty="0"/>
                        <a:t> </a:t>
                      </a:r>
                      <a:r>
                        <a:rPr lang="it-IT" sz="1200" b="1" cap="small" baseline="0" dirty="0" err="1"/>
                        <a:t>radiation</a:t>
                      </a:r>
                      <a:endParaRPr lang="it-IT" sz="1200" b="1" cap="small" baseline="0" dirty="0"/>
                    </a:p>
                  </a:txBody>
                  <a:tcPr anchor="ctr"/>
                </a:tc>
                <a:extLst>
                  <a:ext uri="{0D108BD9-81ED-4DB2-BD59-A6C34878D82A}">
                    <a16:rowId xmlns:a16="http://schemas.microsoft.com/office/drawing/2014/main" val="1119299060"/>
                  </a:ext>
                </a:extLst>
              </a:tr>
              <a:tr h="800880">
                <a:tc>
                  <a:txBody>
                    <a:bodyPr/>
                    <a:lstStyle/>
                    <a:p>
                      <a:pPr algn="ctr"/>
                      <a:r>
                        <a:rPr lang="it-IT" sz="1400" b="1" cap="small" baseline="0" dirty="0" err="1">
                          <a:solidFill>
                            <a:srgbClr val="FF0000"/>
                          </a:solidFill>
                        </a:rPr>
                        <a:t>Manage</a:t>
                      </a:r>
                      <a:r>
                        <a:rPr lang="it-IT" sz="1400" b="1" cap="small" baseline="0" dirty="0">
                          <a:solidFill>
                            <a:srgbClr val="FF0000"/>
                          </a:solidFill>
                        </a:rPr>
                        <a:t> </a:t>
                      </a:r>
                      <a:r>
                        <a:rPr lang="it-IT" sz="1400" b="1" cap="small" baseline="0" dirty="0" err="1">
                          <a:solidFill>
                            <a:srgbClr val="FF0000"/>
                          </a:solidFill>
                        </a:rPr>
                        <a:t>thromboembolism</a:t>
                      </a:r>
                      <a:r>
                        <a:rPr lang="it-IT" sz="1400" b="1" cap="small" baseline="0" dirty="0">
                          <a:solidFill>
                            <a:srgbClr val="FF0000"/>
                          </a:solidFill>
                        </a:rPr>
                        <a:t> risk</a:t>
                      </a:r>
                    </a:p>
                  </a:txBody>
                  <a:tcPr anchor="ctr"/>
                </a:tc>
                <a:tc>
                  <a:txBody>
                    <a:bodyPr/>
                    <a:lstStyle/>
                    <a:p>
                      <a:pPr algn="ctr"/>
                      <a:r>
                        <a:rPr lang="it-IT" sz="1200" b="1" cap="small" baseline="0" dirty="0"/>
                        <a:t>LMWH</a:t>
                      </a:r>
                    </a:p>
                  </a:txBody>
                  <a:tcPr anchor="ctr"/>
                </a:tc>
                <a:tc>
                  <a:txBody>
                    <a:bodyPr/>
                    <a:lstStyle/>
                    <a:p>
                      <a:pPr algn="ctr"/>
                      <a:r>
                        <a:rPr lang="it-IT" sz="1200" b="1" cap="small" baseline="0" dirty="0" err="1"/>
                        <a:t>Optimal</a:t>
                      </a:r>
                      <a:r>
                        <a:rPr lang="it-IT" sz="1200" b="1" cap="small" baseline="0" dirty="0"/>
                        <a:t> duration </a:t>
                      </a:r>
                      <a:r>
                        <a:rPr lang="it-IT" sz="1200" b="1" cap="small" baseline="0" dirty="0" err="1"/>
                        <a:t>requires</a:t>
                      </a:r>
                      <a:r>
                        <a:rPr lang="it-IT" sz="1200" b="1" cap="small" baseline="0" dirty="0"/>
                        <a:t> </a:t>
                      </a:r>
                      <a:r>
                        <a:rPr lang="it-IT" sz="1200" b="1" cap="small" baseline="0" dirty="0" err="1"/>
                        <a:t>further</a:t>
                      </a:r>
                      <a:r>
                        <a:rPr lang="it-IT" sz="1200" b="1" cap="small" baseline="0" dirty="0"/>
                        <a:t> </a:t>
                      </a:r>
                      <a:r>
                        <a:rPr lang="it-IT" sz="1200" b="1" cap="small" baseline="0" dirty="0" err="1"/>
                        <a:t>investigation</a:t>
                      </a:r>
                      <a:endParaRPr lang="it-IT" sz="1200" b="1" cap="small" baseline="0" dirty="0"/>
                    </a:p>
                  </a:txBody>
                  <a:tcPr anchor="ctr"/>
                </a:tc>
                <a:extLst>
                  <a:ext uri="{0D108BD9-81ED-4DB2-BD59-A6C34878D82A}">
                    <a16:rowId xmlns:a16="http://schemas.microsoft.com/office/drawing/2014/main" val="1749415675"/>
                  </a:ext>
                </a:extLst>
              </a:tr>
              <a:tr h="0">
                <a:tc>
                  <a:txBody>
                    <a:bodyPr/>
                    <a:lstStyle/>
                    <a:p>
                      <a:pPr algn="ctr"/>
                      <a:endParaRPr lang="it-IT" sz="1400" b="1" cap="small" baseline="0" dirty="0"/>
                    </a:p>
                  </a:txBody>
                  <a:tcPr anchor="ctr"/>
                </a:tc>
                <a:tc>
                  <a:txBody>
                    <a:bodyPr/>
                    <a:lstStyle/>
                    <a:p>
                      <a:pPr algn="ctr"/>
                      <a:endParaRPr lang="it-IT" sz="1200" b="1" cap="small" baseline="0" dirty="0"/>
                    </a:p>
                  </a:txBody>
                  <a:tcPr anchor="ctr"/>
                </a:tc>
                <a:tc>
                  <a:txBody>
                    <a:bodyPr/>
                    <a:lstStyle/>
                    <a:p>
                      <a:pPr algn="ctr"/>
                      <a:endParaRPr lang="it-IT" sz="1200" b="1" cap="small" baseline="0" dirty="0"/>
                    </a:p>
                  </a:txBody>
                  <a:tcPr anchor="ctr"/>
                </a:tc>
                <a:extLst>
                  <a:ext uri="{0D108BD9-81ED-4DB2-BD59-A6C34878D82A}">
                    <a16:rowId xmlns:a16="http://schemas.microsoft.com/office/drawing/2014/main" val="801905260"/>
                  </a:ext>
                </a:extLst>
              </a:tr>
              <a:tr h="687205">
                <a:tc>
                  <a:txBody>
                    <a:bodyPr/>
                    <a:lstStyle/>
                    <a:p>
                      <a:pPr algn="ctr"/>
                      <a:r>
                        <a:rPr lang="it-IT" sz="1400" b="1" cap="small" baseline="0" dirty="0" err="1">
                          <a:solidFill>
                            <a:srgbClr val="FF0000"/>
                          </a:solidFill>
                        </a:rPr>
                        <a:t>Optimize</a:t>
                      </a:r>
                      <a:r>
                        <a:rPr lang="it-IT" sz="1400" b="1" cap="small" baseline="0" dirty="0">
                          <a:solidFill>
                            <a:srgbClr val="FF0000"/>
                          </a:solidFill>
                        </a:rPr>
                        <a:t> </a:t>
                      </a:r>
                      <a:r>
                        <a:rPr lang="it-IT" sz="1400" b="1" cap="small" baseline="0" dirty="0" err="1">
                          <a:solidFill>
                            <a:srgbClr val="FF0000"/>
                          </a:solidFill>
                        </a:rPr>
                        <a:t>nutritional</a:t>
                      </a:r>
                      <a:r>
                        <a:rPr lang="it-IT" sz="1400" b="1" cap="small" baseline="0" dirty="0">
                          <a:solidFill>
                            <a:srgbClr val="FF0000"/>
                          </a:solidFill>
                        </a:rPr>
                        <a:t> status</a:t>
                      </a:r>
                    </a:p>
                  </a:txBody>
                  <a:tcPr anchor="ctr"/>
                </a:tc>
                <a:tc>
                  <a:txBody>
                    <a:bodyPr/>
                    <a:lstStyle/>
                    <a:p>
                      <a:pPr algn="ctr"/>
                      <a:r>
                        <a:rPr lang="en-US" sz="1200" b="1" cap="small" baseline="0" dirty="0"/>
                        <a:t>Nutritional assessment including caloric input and iron levels</a:t>
                      </a:r>
                      <a:endParaRPr lang="it-IT" sz="1200" b="1" cap="small" baseline="0" dirty="0"/>
                    </a:p>
                  </a:txBody>
                  <a:tcPr anchor="ctr"/>
                </a:tc>
                <a:tc>
                  <a:txBody>
                    <a:bodyPr/>
                    <a:lstStyle/>
                    <a:p>
                      <a:pPr algn="ctr"/>
                      <a:r>
                        <a:rPr lang="en-US" sz="1200" b="1" cap="small" baseline="0" dirty="0"/>
                        <a:t>Exclusive enteral nutrition may be used to improve early outcomes but with limited acceptability</a:t>
                      </a:r>
                      <a:endParaRPr lang="it-IT" sz="1200" b="1" cap="small" baseline="0" dirty="0"/>
                    </a:p>
                  </a:txBody>
                  <a:tcPr anchor="ctr"/>
                </a:tc>
                <a:extLst>
                  <a:ext uri="{0D108BD9-81ED-4DB2-BD59-A6C34878D82A}">
                    <a16:rowId xmlns:a16="http://schemas.microsoft.com/office/drawing/2014/main" val="2368775640"/>
                  </a:ext>
                </a:extLst>
              </a:tr>
              <a:tr h="398142">
                <a:tc gridSpan="3">
                  <a:txBody>
                    <a:bodyPr/>
                    <a:lstStyle/>
                    <a:p>
                      <a:pPr algn="ctr"/>
                      <a:r>
                        <a:rPr lang="en-US" sz="1200" b="1" cap="small" baseline="0" dirty="0"/>
                        <a:t>For all patients, early assessment of treatment eligibility through biology, viral and tuberculosis screening.</a:t>
                      </a:r>
                      <a:endParaRPr lang="it-IT" sz="1200" b="1" cap="small" baseline="0" dirty="0"/>
                    </a:p>
                  </a:txBody>
                  <a:tcPr anchor="ct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752073751"/>
                  </a:ext>
                </a:extLst>
              </a:tr>
            </a:tbl>
          </a:graphicData>
        </a:graphic>
      </p:graphicFrame>
      <p:graphicFrame>
        <p:nvGraphicFramePr>
          <p:cNvPr id="8" name="Diagramma 7">
            <a:extLst>
              <a:ext uri="{FF2B5EF4-FFF2-40B4-BE49-F238E27FC236}">
                <a16:creationId xmlns:a16="http://schemas.microsoft.com/office/drawing/2014/main" id="{83A677B5-A9A1-0D0E-0148-90FFF1EA9276}"/>
              </a:ext>
            </a:extLst>
          </p:cNvPr>
          <p:cNvGraphicFramePr/>
          <p:nvPr>
            <p:extLst>
              <p:ext uri="{D42A27DB-BD31-4B8C-83A1-F6EECF244321}">
                <p14:modId xmlns:p14="http://schemas.microsoft.com/office/powerpoint/2010/main" val="3841146282"/>
              </p:ext>
            </p:extLst>
          </p:nvPr>
        </p:nvGraphicFramePr>
        <p:xfrm>
          <a:off x="1300977" y="807194"/>
          <a:ext cx="1768793" cy="1391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ma 10">
            <a:extLst>
              <a:ext uri="{FF2B5EF4-FFF2-40B4-BE49-F238E27FC236}">
                <a16:creationId xmlns:a16="http://schemas.microsoft.com/office/drawing/2014/main" id="{7A2E7D33-D37F-FFF4-573B-0DAA9182BAAD}"/>
              </a:ext>
            </a:extLst>
          </p:cNvPr>
          <p:cNvGraphicFramePr/>
          <p:nvPr>
            <p:extLst>
              <p:ext uri="{D42A27DB-BD31-4B8C-83A1-F6EECF244321}">
                <p14:modId xmlns:p14="http://schemas.microsoft.com/office/powerpoint/2010/main" val="799540108"/>
              </p:ext>
            </p:extLst>
          </p:nvPr>
        </p:nvGraphicFramePr>
        <p:xfrm>
          <a:off x="48619" y="166770"/>
          <a:ext cx="1768793" cy="1298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CasellaDiTesto 11">
            <a:extLst>
              <a:ext uri="{FF2B5EF4-FFF2-40B4-BE49-F238E27FC236}">
                <a16:creationId xmlns:a16="http://schemas.microsoft.com/office/drawing/2014/main" id="{15ABA1FB-2B62-1611-19FC-8D328017BAB1}"/>
              </a:ext>
            </a:extLst>
          </p:cNvPr>
          <p:cNvSpPr txBox="1"/>
          <p:nvPr/>
        </p:nvSpPr>
        <p:spPr>
          <a:xfrm>
            <a:off x="0" y="157873"/>
            <a:ext cx="12192000"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en-US" dirty="0"/>
              <a:t>At hospital admission</a:t>
            </a:r>
            <a:endParaRPr lang="it-IT" dirty="0"/>
          </a:p>
        </p:txBody>
      </p:sp>
      <p:sp>
        <p:nvSpPr>
          <p:cNvPr id="13" name="CasellaDiTesto 12">
            <a:extLst>
              <a:ext uri="{FF2B5EF4-FFF2-40B4-BE49-F238E27FC236}">
                <a16:creationId xmlns:a16="http://schemas.microsoft.com/office/drawing/2014/main" id="{388367D8-DCD5-6DF0-2D93-556BD2750AEB}"/>
              </a:ext>
            </a:extLst>
          </p:cNvPr>
          <p:cNvSpPr txBox="1"/>
          <p:nvPr/>
        </p:nvSpPr>
        <p:spPr>
          <a:xfrm>
            <a:off x="8965516" y="6596390"/>
            <a:ext cx="3226484" cy="261610"/>
          </a:xfrm>
          <a:prstGeom prst="rect">
            <a:avLst/>
          </a:prstGeom>
          <a:noFill/>
        </p:spPr>
        <p:txBody>
          <a:bodyPr wrap="square">
            <a:spAutoFit/>
          </a:bodyPr>
          <a:lstStyle/>
          <a:p>
            <a:pPr algn="r"/>
            <a:r>
              <a:rPr lang="it-IT" sz="1100" b="0" i="0" dirty="0" err="1">
                <a:solidFill>
                  <a:srgbClr val="212121"/>
                </a:solidFill>
                <a:effectLst/>
              </a:rPr>
              <a:t>Calméjane</a:t>
            </a:r>
            <a:r>
              <a:rPr lang="it-IT" sz="1100" b="0" i="0" dirty="0">
                <a:solidFill>
                  <a:srgbClr val="212121"/>
                </a:solidFill>
                <a:effectLst/>
              </a:rPr>
              <a:t> L, United </a:t>
            </a:r>
            <a:r>
              <a:rPr lang="it-IT" sz="1100" b="0" i="0" dirty="0" err="1">
                <a:solidFill>
                  <a:srgbClr val="212121"/>
                </a:solidFill>
                <a:effectLst/>
              </a:rPr>
              <a:t>European</a:t>
            </a:r>
            <a:r>
              <a:rPr lang="it-IT" sz="1100" b="0" i="0" dirty="0">
                <a:solidFill>
                  <a:srgbClr val="212121"/>
                </a:solidFill>
                <a:effectLst/>
              </a:rPr>
              <a:t> </a:t>
            </a:r>
            <a:r>
              <a:rPr lang="it-IT" sz="1100" b="0" i="0" dirty="0" err="1">
                <a:solidFill>
                  <a:srgbClr val="212121"/>
                </a:solidFill>
                <a:effectLst/>
              </a:rPr>
              <a:t>Gastroenterol</a:t>
            </a:r>
            <a:r>
              <a:rPr lang="it-IT" sz="1100" b="0" i="0" dirty="0">
                <a:solidFill>
                  <a:srgbClr val="212121"/>
                </a:solidFill>
                <a:effectLst/>
              </a:rPr>
              <a:t> J. 2023</a:t>
            </a:r>
            <a:endParaRPr lang="it-IT" sz="1100" dirty="0"/>
          </a:p>
        </p:txBody>
      </p:sp>
      <p:grpSp>
        <p:nvGrpSpPr>
          <p:cNvPr id="6" name="Gruppo 5">
            <a:extLst>
              <a:ext uri="{FF2B5EF4-FFF2-40B4-BE49-F238E27FC236}">
                <a16:creationId xmlns:a16="http://schemas.microsoft.com/office/drawing/2014/main" id="{0965C02F-8E79-4419-7A75-1BDD71CB815D}"/>
              </a:ext>
            </a:extLst>
          </p:cNvPr>
          <p:cNvGrpSpPr/>
          <p:nvPr/>
        </p:nvGrpSpPr>
        <p:grpSpPr>
          <a:xfrm>
            <a:off x="210156" y="2300594"/>
            <a:ext cx="3305204" cy="781660"/>
            <a:chOff x="0" y="1002892"/>
            <a:chExt cx="3698010" cy="781660"/>
          </a:xfrm>
        </p:grpSpPr>
        <p:sp>
          <p:nvSpPr>
            <p:cNvPr id="7" name="Rettangolo con angoli arrotondati 6">
              <a:extLst>
                <a:ext uri="{FF2B5EF4-FFF2-40B4-BE49-F238E27FC236}">
                  <a16:creationId xmlns:a16="http://schemas.microsoft.com/office/drawing/2014/main" id="{D53BA3CF-16B3-AB73-9998-D185340E9045}"/>
                </a:ext>
              </a:extLst>
            </p:cNvPr>
            <p:cNvSpPr/>
            <p:nvPr/>
          </p:nvSpPr>
          <p:spPr>
            <a:xfrm>
              <a:off x="0" y="1002892"/>
              <a:ext cx="3698010" cy="78166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it-IT"/>
            </a:p>
          </p:txBody>
        </p:sp>
        <p:sp>
          <p:nvSpPr>
            <p:cNvPr id="9" name="CasellaDiTesto 8">
              <a:extLst>
                <a:ext uri="{FF2B5EF4-FFF2-40B4-BE49-F238E27FC236}">
                  <a16:creationId xmlns:a16="http://schemas.microsoft.com/office/drawing/2014/main" id="{5360956A-7657-2BAA-8DEF-DE904544261B}"/>
                </a:ext>
              </a:extLst>
            </p:cNvPr>
            <p:cNvSpPr txBox="1"/>
            <p:nvPr/>
          </p:nvSpPr>
          <p:spPr>
            <a:xfrm>
              <a:off x="38157" y="1041049"/>
              <a:ext cx="3587218" cy="74350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cap="small" baseline="0" dirty="0" err="1">
                  <a:latin typeface="+mn-lt"/>
                </a:rPr>
                <a:t>Teamworker</a:t>
              </a:r>
              <a:r>
                <a:rPr lang="en-US" sz="1600" b="1" kern="1200" cap="small" baseline="0" dirty="0">
                  <a:latin typeface="+mn-lt"/>
                </a:rPr>
                <a:t>: Emergency Room; Nursing;  Radiologist; Endoscopist; Pathologist;  </a:t>
              </a:r>
              <a:r>
                <a:rPr lang="en-US" sz="1600" b="1" kern="1200" cap="small" baseline="0" dirty="0" err="1">
                  <a:latin typeface="+mn-lt"/>
                </a:rPr>
                <a:t>IBDologist</a:t>
              </a:r>
              <a:endParaRPr lang="it-IT" sz="1600" b="1" kern="1200" cap="small" baseline="0" dirty="0">
                <a:latin typeface="+mn-lt"/>
              </a:endParaRPr>
            </a:p>
          </p:txBody>
        </p:sp>
      </p:grpSp>
    </p:spTree>
    <p:extLst>
      <p:ext uri="{BB962C8B-B14F-4D97-AF65-F5344CB8AC3E}">
        <p14:creationId xmlns:p14="http://schemas.microsoft.com/office/powerpoint/2010/main" val="412658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16BBB40-BAA4-9D2E-26D2-1BDD700A9889}"/>
              </a:ext>
            </a:extLst>
          </p:cNvPr>
          <p:cNvSpPr txBox="1"/>
          <p:nvPr/>
        </p:nvSpPr>
        <p:spPr>
          <a:xfrm>
            <a:off x="1955398" y="180109"/>
            <a:ext cx="10236601" cy="1077218"/>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dirty="0" err="1"/>
              <a:t>Intravenous</a:t>
            </a:r>
            <a:r>
              <a:rPr lang="it-IT" dirty="0"/>
              <a:t> </a:t>
            </a:r>
            <a:r>
              <a:rPr lang="it-IT" dirty="0" err="1"/>
              <a:t>steroid</a:t>
            </a:r>
            <a:r>
              <a:rPr lang="it-IT" dirty="0"/>
              <a:t> (IV) therapy and first-line therapy</a:t>
            </a:r>
          </a:p>
          <a:p>
            <a:endParaRPr lang="it-IT" dirty="0"/>
          </a:p>
        </p:txBody>
      </p:sp>
      <p:grpSp>
        <p:nvGrpSpPr>
          <p:cNvPr id="4" name="Group 3">
            <a:extLst>
              <a:ext uri="{FF2B5EF4-FFF2-40B4-BE49-F238E27FC236}">
                <a16:creationId xmlns:a16="http://schemas.microsoft.com/office/drawing/2014/main" id="{36FAC480-428F-909B-A33A-82BA27C05CDC}"/>
              </a:ext>
            </a:extLst>
          </p:cNvPr>
          <p:cNvGrpSpPr>
            <a:grpSpLocks/>
          </p:cNvGrpSpPr>
          <p:nvPr/>
        </p:nvGrpSpPr>
        <p:grpSpPr bwMode="auto">
          <a:xfrm>
            <a:off x="124934" y="1950631"/>
            <a:ext cx="5006903" cy="3753556"/>
            <a:chOff x="610" y="1107"/>
            <a:chExt cx="4194" cy="2520"/>
          </a:xfrm>
        </p:grpSpPr>
        <p:graphicFrame>
          <p:nvGraphicFramePr>
            <p:cNvPr id="5" name="Object 4">
              <a:extLst>
                <a:ext uri="{FF2B5EF4-FFF2-40B4-BE49-F238E27FC236}">
                  <a16:creationId xmlns:a16="http://schemas.microsoft.com/office/drawing/2014/main" id="{F713B25B-CA63-5F5E-3BBE-B89E90655DBC}"/>
                </a:ext>
              </a:extLst>
            </p:cNvPr>
            <p:cNvGraphicFramePr>
              <a:graphicFrameLocks noChangeAspect="1"/>
            </p:cNvGraphicFramePr>
            <p:nvPr/>
          </p:nvGraphicFramePr>
          <p:xfrm>
            <a:off x="611" y="1107"/>
            <a:ext cx="4193" cy="252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5">
              <a:extLst>
                <a:ext uri="{FF2B5EF4-FFF2-40B4-BE49-F238E27FC236}">
                  <a16:creationId xmlns:a16="http://schemas.microsoft.com/office/drawing/2014/main" id="{7DA7BBD0-1EE2-2EA7-D25F-8EE7FAD80C06}"/>
                </a:ext>
              </a:extLst>
            </p:cNvPr>
            <p:cNvSpPr txBox="1">
              <a:spLocks noChangeArrowheads="1"/>
            </p:cNvSpPr>
            <p:nvPr/>
          </p:nvSpPr>
          <p:spPr bwMode="auto">
            <a:xfrm rot="16200000">
              <a:off x="-44" y="2179"/>
              <a:ext cx="1503" cy="196"/>
            </a:xfrm>
            <a:prstGeom prst="rect">
              <a:avLst/>
            </a:prstGeom>
            <a:noFill/>
            <a:ln w="9525">
              <a:solidFill>
                <a:srgbClr val="2A3877"/>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defPPr>
                <a:defRPr lang="it-IT"/>
              </a:defPPr>
              <a:lvl1pPr algn="ctr">
                <a:spcBef>
                  <a:spcPct val="50000"/>
                </a:spcBef>
                <a:defRPr sz="1400" b="1">
                  <a:solidFill>
                    <a:schemeClr val="accent5">
                      <a:lumMod val="50000"/>
                    </a:schemeClr>
                  </a:solidFill>
                  <a:latin typeface="Times New Roman" panose="02020603050405020304" pitchFamily="18" charset="0"/>
                  <a:ea typeface="ＭＳ Ｐゴシック" panose="020B0600070205080204" pitchFamily="34" charset="-128"/>
                </a:defRPr>
              </a:lvl1pPr>
              <a:lvl2pPr marL="37931725" indent="-37474525" eaLnBrk="0" hangingPunct="0">
                <a:defRPr sz="2400">
                  <a:latin typeface="Tahoma" panose="020B0604030504040204" pitchFamily="34" charset="0"/>
                  <a:ea typeface="ＭＳ Ｐゴシック" panose="020B0600070205080204" pitchFamily="34" charset="-128"/>
                </a:defRPr>
              </a:lvl2pPr>
              <a:lvl3pPr eaLnBrk="0" hangingPunct="0">
                <a:defRPr sz="2400">
                  <a:latin typeface="Tahoma" panose="020B0604030504040204" pitchFamily="34" charset="0"/>
                  <a:ea typeface="ＭＳ Ｐゴシック" panose="020B0600070205080204" pitchFamily="34" charset="-128"/>
                </a:defRPr>
              </a:lvl3pPr>
              <a:lvl4pPr eaLnBrk="0" hangingPunct="0">
                <a:defRPr sz="2400">
                  <a:latin typeface="Tahoma" panose="020B0604030504040204" pitchFamily="34" charset="0"/>
                  <a:ea typeface="ＭＳ Ｐゴシック" panose="020B0600070205080204" pitchFamily="34" charset="-128"/>
                </a:defRPr>
              </a:lvl4pPr>
              <a:lvl5pPr eaLnBrk="0" hangingPunct="0">
                <a:defRPr sz="2400">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9pPr>
            </a:lstStyle>
            <a:p>
              <a:r>
                <a:rPr lang="it-IT" altLang="it-IT" dirty="0"/>
                <a:t> %   </a:t>
              </a:r>
              <a:r>
                <a:rPr lang="it-IT" altLang="it-IT" dirty="0">
                  <a:latin typeface="+mn-lt"/>
                </a:rPr>
                <a:t>MORTALITY</a:t>
              </a:r>
            </a:p>
          </p:txBody>
        </p:sp>
        <p:sp>
          <p:nvSpPr>
            <p:cNvPr id="7" name="Text Box 6">
              <a:extLst>
                <a:ext uri="{FF2B5EF4-FFF2-40B4-BE49-F238E27FC236}">
                  <a16:creationId xmlns:a16="http://schemas.microsoft.com/office/drawing/2014/main" id="{FEABBF50-5BDC-EE01-91FB-EB673B68B907}"/>
                </a:ext>
              </a:extLst>
            </p:cNvPr>
            <p:cNvSpPr txBox="1">
              <a:spLocks noChangeArrowheads="1"/>
            </p:cNvSpPr>
            <p:nvPr/>
          </p:nvSpPr>
          <p:spPr bwMode="auto">
            <a:xfrm>
              <a:off x="1758" y="1971"/>
              <a:ext cx="574" cy="208"/>
            </a:xfrm>
            <a:prstGeom prst="rect">
              <a:avLst/>
            </a:prstGeom>
            <a:noFill/>
            <a:ln w="9525">
              <a:solidFill>
                <a:srgbClr val="2A3877"/>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pPr>
              <a:r>
                <a:rPr lang="it-IT" altLang="it-IT" sz="1400" b="1" dirty="0">
                  <a:solidFill>
                    <a:schemeClr val="accent5">
                      <a:lumMod val="50000"/>
                    </a:schemeClr>
                  </a:solidFill>
                  <a:latin typeface="Times New Roman" panose="02020603050405020304" pitchFamily="18" charset="0"/>
                </a:rPr>
                <a:t>24%</a:t>
              </a:r>
            </a:p>
          </p:txBody>
        </p:sp>
        <p:sp>
          <p:nvSpPr>
            <p:cNvPr id="8" name="Text Box 7">
              <a:extLst>
                <a:ext uri="{FF2B5EF4-FFF2-40B4-BE49-F238E27FC236}">
                  <a16:creationId xmlns:a16="http://schemas.microsoft.com/office/drawing/2014/main" id="{95DCEB1A-1AF5-5251-F9C1-7F058507258F}"/>
                </a:ext>
              </a:extLst>
            </p:cNvPr>
            <p:cNvSpPr txBox="1">
              <a:spLocks noChangeArrowheads="1"/>
            </p:cNvSpPr>
            <p:nvPr/>
          </p:nvSpPr>
          <p:spPr bwMode="auto">
            <a:xfrm>
              <a:off x="2631" y="2583"/>
              <a:ext cx="408" cy="256"/>
            </a:xfrm>
            <a:prstGeom prst="rect">
              <a:avLst/>
            </a:prstGeom>
            <a:noFill/>
            <a:ln w="9525">
              <a:solidFill>
                <a:srgbClr val="2A3877"/>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defPPr>
                <a:defRPr lang="it-IT"/>
              </a:defPPr>
              <a:lvl1pPr algn="ctr">
                <a:spcBef>
                  <a:spcPct val="50000"/>
                </a:spcBef>
                <a:defRPr sz="1400" b="1">
                  <a:solidFill>
                    <a:schemeClr val="accent5">
                      <a:lumMod val="50000"/>
                    </a:schemeClr>
                  </a:solidFill>
                  <a:latin typeface="Times New Roman" panose="02020603050405020304" pitchFamily="18" charset="0"/>
                  <a:ea typeface="ＭＳ Ｐゴシック" panose="020B0600070205080204" pitchFamily="34" charset="-128"/>
                </a:defRPr>
              </a:lvl1pPr>
              <a:lvl2pPr marL="37931725" indent="-37474525" eaLnBrk="0" hangingPunct="0">
                <a:defRPr sz="2400">
                  <a:latin typeface="Tahoma" panose="020B0604030504040204" pitchFamily="34" charset="0"/>
                  <a:ea typeface="ＭＳ Ｐゴシック" panose="020B0600070205080204" pitchFamily="34" charset="-128"/>
                </a:defRPr>
              </a:lvl2pPr>
              <a:lvl3pPr eaLnBrk="0" hangingPunct="0">
                <a:defRPr sz="2400">
                  <a:latin typeface="Tahoma" panose="020B0604030504040204" pitchFamily="34" charset="0"/>
                  <a:ea typeface="ＭＳ Ｐゴシック" panose="020B0600070205080204" pitchFamily="34" charset="-128"/>
                </a:defRPr>
              </a:lvl3pPr>
              <a:lvl4pPr eaLnBrk="0" hangingPunct="0">
                <a:defRPr sz="2400">
                  <a:latin typeface="Tahoma" panose="020B0604030504040204" pitchFamily="34" charset="0"/>
                  <a:ea typeface="ＭＳ Ｐゴシック" panose="020B0600070205080204" pitchFamily="34" charset="-128"/>
                </a:defRPr>
              </a:lvl4pPr>
              <a:lvl5pPr eaLnBrk="0" hangingPunct="0">
                <a:defRPr sz="2400">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9pPr>
            </a:lstStyle>
            <a:p>
              <a:r>
                <a:rPr lang="it-IT" altLang="it-IT" dirty="0"/>
                <a:t>7%</a:t>
              </a:r>
            </a:p>
          </p:txBody>
        </p:sp>
        <p:sp>
          <p:nvSpPr>
            <p:cNvPr id="9" name="Text Box 8">
              <a:extLst>
                <a:ext uri="{FF2B5EF4-FFF2-40B4-BE49-F238E27FC236}">
                  <a16:creationId xmlns:a16="http://schemas.microsoft.com/office/drawing/2014/main" id="{D922BA0E-AB70-AA87-490A-2E317F469493}"/>
                </a:ext>
              </a:extLst>
            </p:cNvPr>
            <p:cNvSpPr txBox="1">
              <a:spLocks noChangeArrowheads="1"/>
            </p:cNvSpPr>
            <p:nvPr/>
          </p:nvSpPr>
          <p:spPr bwMode="auto">
            <a:xfrm>
              <a:off x="3364" y="2859"/>
              <a:ext cx="558" cy="208"/>
            </a:xfrm>
            <a:prstGeom prst="rect">
              <a:avLst/>
            </a:prstGeom>
            <a:noFill/>
            <a:ln w="9525">
              <a:solidFill>
                <a:srgbClr val="2A3877"/>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defPPr>
                <a:defRPr lang="it-IT"/>
              </a:defPPr>
              <a:lvl1pPr algn="ctr">
                <a:spcBef>
                  <a:spcPct val="50000"/>
                </a:spcBef>
                <a:defRPr sz="1400" b="1">
                  <a:solidFill>
                    <a:schemeClr val="accent5">
                      <a:lumMod val="50000"/>
                    </a:schemeClr>
                  </a:solidFill>
                  <a:latin typeface="Times New Roman" panose="02020603050405020304" pitchFamily="18" charset="0"/>
                  <a:ea typeface="ＭＳ Ｐゴシック" panose="020B0600070205080204" pitchFamily="34" charset="-128"/>
                </a:defRPr>
              </a:lvl1pPr>
              <a:lvl2pPr marL="37931725" indent="-37474525" eaLnBrk="0" hangingPunct="0">
                <a:defRPr sz="2400">
                  <a:latin typeface="Tahoma" panose="020B0604030504040204" pitchFamily="34" charset="0"/>
                  <a:ea typeface="ＭＳ Ｐゴシック" panose="020B0600070205080204" pitchFamily="34" charset="-128"/>
                </a:defRPr>
              </a:lvl2pPr>
              <a:lvl3pPr eaLnBrk="0" hangingPunct="0">
                <a:defRPr sz="2400">
                  <a:latin typeface="Tahoma" panose="020B0604030504040204" pitchFamily="34" charset="0"/>
                  <a:ea typeface="ＭＳ Ｐゴシック" panose="020B0600070205080204" pitchFamily="34" charset="-128"/>
                </a:defRPr>
              </a:lvl3pPr>
              <a:lvl4pPr eaLnBrk="0" hangingPunct="0">
                <a:defRPr sz="2400">
                  <a:latin typeface="Tahoma" panose="020B0604030504040204" pitchFamily="34" charset="0"/>
                  <a:ea typeface="ＭＳ Ｐゴシック" panose="020B0600070205080204" pitchFamily="34" charset="-128"/>
                </a:defRPr>
              </a:lvl4pPr>
              <a:lvl5pPr eaLnBrk="0" hangingPunct="0">
                <a:defRPr sz="2400">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latin typeface="Tahoma" panose="020B0604030504040204" pitchFamily="34" charset="0"/>
                  <a:ea typeface="ＭＳ Ｐゴシック" panose="020B0600070205080204" pitchFamily="34" charset="-128"/>
                </a:defRPr>
              </a:lvl9pPr>
            </a:lstStyle>
            <a:p>
              <a:r>
                <a:rPr lang="it-IT" altLang="it-IT" dirty="0"/>
                <a:t>&lt; 1%</a:t>
              </a:r>
            </a:p>
          </p:txBody>
        </p:sp>
      </p:grpSp>
      <p:sp>
        <p:nvSpPr>
          <p:cNvPr id="10" name="Text Box 9">
            <a:extLst>
              <a:ext uri="{FF2B5EF4-FFF2-40B4-BE49-F238E27FC236}">
                <a16:creationId xmlns:a16="http://schemas.microsoft.com/office/drawing/2014/main" id="{D5F2AC8E-AEC3-6165-3968-B04EB683C0BB}"/>
              </a:ext>
            </a:extLst>
          </p:cNvPr>
          <p:cNvSpPr txBox="1">
            <a:spLocks noChangeArrowheads="1"/>
          </p:cNvSpPr>
          <p:nvPr/>
        </p:nvSpPr>
        <p:spPr bwMode="auto">
          <a:xfrm>
            <a:off x="167481" y="1555321"/>
            <a:ext cx="5761037" cy="307777"/>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altLang="it-IT" sz="1400" dirty="0"/>
              <a:t>MORTALITY IN SEVERE ATTACKS OF UC </a:t>
            </a:r>
          </a:p>
        </p:txBody>
      </p:sp>
      <p:sp>
        <p:nvSpPr>
          <p:cNvPr id="15" name="CasellaDiTesto 14">
            <a:extLst>
              <a:ext uri="{FF2B5EF4-FFF2-40B4-BE49-F238E27FC236}">
                <a16:creationId xmlns:a16="http://schemas.microsoft.com/office/drawing/2014/main" id="{AFDD12C0-5888-9026-C8CC-C7A8201A91F1}"/>
              </a:ext>
            </a:extLst>
          </p:cNvPr>
          <p:cNvSpPr txBox="1"/>
          <p:nvPr/>
        </p:nvSpPr>
        <p:spPr>
          <a:xfrm>
            <a:off x="9012925" y="6257836"/>
            <a:ext cx="3179075" cy="600164"/>
          </a:xfrm>
          <a:prstGeom prst="rect">
            <a:avLst/>
          </a:prstGeom>
          <a:noFill/>
        </p:spPr>
        <p:txBody>
          <a:bodyPr wrap="none" rtlCol="0">
            <a:spAutoFit/>
          </a:bodyPr>
          <a:lstStyle/>
          <a:p>
            <a:r>
              <a:rPr lang="it-IT" sz="1100" dirty="0" err="1">
                <a:solidFill>
                  <a:srgbClr val="212121"/>
                </a:solidFill>
                <a:latin typeface="BlinkMacSystemFont"/>
              </a:rPr>
              <a:t>Calméjane</a:t>
            </a:r>
            <a:r>
              <a:rPr lang="it-IT" sz="1100" dirty="0">
                <a:solidFill>
                  <a:srgbClr val="212121"/>
                </a:solidFill>
                <a:latin typeface="BlinkMacSystemFont"/>
              </a:rPr>
              <a:t> L, United </a:t>
            </a:r>
            <a:r>
              <a:rPr lang="it-IT" sz="1100" dirty="0" err="1">
                <a:solidFill>
                  <a:srgbClr val="212121"/>
                </a:solidFill>
                <a:latin typeface="BlinkMacSystemFont"/>
              </a:rPr>
              <a:t>European</a:t>
            </a:r>
            <a:r>
              <a:rPr lang="it-IT" sz="1100" dirty="0">
                <a:solidFill>
                  <a:srgbClr val="212121"/>
                </a:solidFill>
                <a:latin typeface="BlinkMacSystemFont"/>
              </a:rPr>
              <a:t> </a:t>
            </a:r>
            <a:r>
              <a:rPr lang="it-IT" sz="1100" dirty="0" err="1">
                <a:solidFill>
                  <a:srgbClr val="212121"/>
                </a:solidFill>
                <a:latin typeface="BlinkMacSystemFont"/>
              </a:rPr>
              <a:t>Gastroenterol</a:t>
            </a:r>
            <a:r>
              <a:rPr lang="it-IT" sz="1100" dirty="0">
                <a:solidFill>
                  <a:srgbClr val="212121"/>
                </a:solidFill>
                <a:latin typeface="BlinkMacSystemFont"/>
              </a:rPr>
              <a:t> J. 2023</a:t>
            </a:r>
          </a:p>
          <a:p>
            <a:pPr algn="r"/>
            <a:r>
              <a:rPr lang="it-IT" sz="1100" dirty="0" err="1">
                <a:cs typeface="Times New Roman" panose="02020603050405020304" pitchFamily="18" charset="0"/>
              </a:rPr>
              <a:t>Jakobovitz</a:t>
            </a:r>
            <a:r>
              <a:rPr lang="it-IT" sz="1100" dirty="0">
                <a:cs typeface="Times New Roman" panose="02020603050405020304" pitchFamily="18" charset="0"/>
              </a:rPr>
              <a:t>, Br </a:t>
            </a:r>
            <a:r>
              <a:rPr lang="it-IT" sz="1100" dirty="0" err="1">
                <a:cs typeface="Times New Roman" panose="02020603050405020304" pitchFamily="18" charset="0"/>
              </a:rPr>
              <a:t>Med</a:t>
            </a:r>
            <a:r>
              <a:rPr lang="it-IT" sz="1100" dirty="0">
                <a:cs typeface="Times New Roman" panose="02020603050405020304" pitchFamily="18" charset="0"/>
              </a:rPr>
              <a:t> Bull 2006</a:t>
            </a:r>
          </a:p>
          <a:p>
            <a:pPr algn="r"/>
            <a:r>
              <a:rPr lang="it-IT" sz="1100" dirty="0" err="1">
                <a:cs typeface="Times New Roman" panose="02020603050405020304" pitchFamily="18" charset="0"/>
              </a:rPr>
              <a:t>Truelove</a:t>
            </a:r>
            <a:r>
              <a:rPr lang="it-IT" sz="1100" dirty="0">
                <a:cs typeface="Times New Roman" panose="02020603050405020304" pitchFamily="18" charset="0"/>
              </a:rPr>
              <a:t>, BMJ 1955</a:t>
            </a:r>
          </a:p>
        </p:txBody>
      </p:sp>
      <p:graphicFrame>
        <p:nvGraphicFramePr>
          <p:cNvPr id="3" name="Tabella 2">
            <a:extLst>
              <a:ext uri="{FF2B5EF4-FFF2-40B4-BE49-F238E27FC236}">
                <a16:creationId xmlns:a16="http://schemas.microsoft.com/office/drawing/2014/main" id="{8F1545B7-C473-92BB-C87E-14A0D58C94B4}"/>
              </a:ext>
            </a:extLst>
          </p:cNvPr>
          <p:cNvGraphicFramePr>
            <a:graphicFrameLocks noGrp="1"/>
          </p:cNvGraphicFramePr>
          <p:nvPr>
            <p:extLst>
              <p:ext uri="{D42A27DB-BD31-4B8C-83A1-F6EECF244321}">
                <p14:modId xmlns:p14="http://schemas.microsoft.com/office/powerpoint/2010/main" val="3495073235"/>
              </p:ext>
            </p:extLst>
          </p:nvPr>
        </p:nvGraphicFramePr>
        <p:xfrm>
          <a:off x="5476240" y="1635760"/>
          <a:ext cx="6390640" cy="3992878"/>
        </p:xfrm>
        <a:graphic>
          <a:graphicData uri="http://schemas.openxmlformats.org/drawingml/2006/table">
            <a:tbl>
              <a:tblPr firstRow="1" bandRow="1">
                <a:tableStyleId>{69012ECD-51FC-41F1-AA8D-1B2483CD663E}</a:tableStyleId>
              </a:tblPr>
              <a:tblGrid>
                <a:gridCol w="6390640">
                  <a:extLst>
                    <a:ext uri="{9D8B030D-6E8A-4147-A177-3AD203B41FA5}">
                      <a16:colId xmlns:a16="http://schemas.microsoft.com/office/drawing/2014/main" val="2874716789"/>
                    </a:ext>
                  </a:extLst>
                </a:gridCol>
              </a:tblGrid>
              <a:tr h="739797">
                <a:tc>
                  <a:txBody>
                    <a:bodyPr/>
                    <a:lstStyle/>
                    <a:p>
                      <a:pPr algn="ctr"/>
                      <a:r>
                        <a:rPr lang="it-IT" sz="2400" b="1" cap="small" baseline="0" dirty="0"/>
                        <a:t>Therapy on </a:t>
                      </a:r>
                      <a:r>
                        <a:rPr lang="it-IT" sz="2400" b="1" cap="small" baseline="0" dirty="0" err="1"/>
                        <a:t>admission</a:t>
                      </a:r>
                      <a:endParaRPr lang="it-IT" sz="2400" b="1" cap="small" baseline="0" dirty="0"/>
                    </a:p>
                  </a:txBody>
                  <a:tcPr anchor="ctr"/>
                </a:tc>
                <a:extLst>
                  <a:ext uri="{0D108BD9-81ED-4DB2-BD59-A6C34878D82A}">
                    <a16:rowId xmlns:a16="http://schemas.microsoft.com/office/drawing/2014/main" val="3104424802"/>
                  </a:ext>
                </a:extLst>
              </a:tr>
              <a:tr h="1033690">
                <a:tc>
                  <a:txBody>
                    <a:bodyPr/>
                    <a:lstStyle/>
                    <a:p>
                      <a:pPr algn="ctr"/>
                      <a:r>
                        <a:rPr lang="it-IT" sz="1800" b="1" cap="small" baseline="0" dirty="0" err="1"/>
                        <a:t>Early</a:t>
                      </a:r>
                      <a:r>
                        <a:rPr lang="it-IT" sz="1800" b="1" cap="small" baseline="0" dirty="0"/>
                        <a:t> IV </a:t>
                      </a:r>
                      <a:r>
                        <a:rPr lang="it-IT" sz="1800" b="1" cap="small" baseline="0" dirty="0" err="1"/>
                        <a:t>steroids</a:t>
                      </a:r>
                      <a:r>
                        <a:rPr lang="it-IT" sz="1800" b="1" cap="small" baseline="0" dirty="0"/>
                        <a:t>: At </a:t>
                      </a:r>
                      <a:r>
                        <a:rPr lang="it-IT" sz="1800" b="1" cap="small" baseline="0" dirty="0" err="1"/>
                        <a:t>least</a:t>
                      </a:r>
                      <a:r>
                        <a:rPr lang="it-IT" sz="1800" b="1" cap="small" baseline="0" dirty="0"/>
                        <a:t> 0.8 mg/kg for a maximum duration of 7 days (</a:t>
                      </a:r>
                      <a:r>
                        <a:rPr lang="it-IT" sz="1800" b="1" cap="small" baseline="0" dirty="0" err="1"/>
                        <a:t>consider</a:t>
                      </a:r>
                      <a:r>
                        <a:rPr lang="it-IT" sz="1800" b="1" cap="small" baseline="0" dirty="0"/>
                        <a:t> surgery </a:t>
                      </a:r>
                      <a:r>
                        <a:rPr lang="it-IT" sz="1800" b="1" cap="small" baseline="0" dirty="0" err="1"/>
                        <a:t>if</a:t>
                      </a:r>
                      <a:r>
                        <a:rPr lang="it-IT" sz="1800" b="1" cap="small" baseline="0" dirty="0"/>
                        <a:t> no </a:t>
                      </a:r>
                      <a:r>
                        <a:rPr lang="it-IT" sz="1800" b="1" cap="small" baseline="0" dirty="0" err="1"/>
                        <a:t>response</a:t>
                      </a:r>
                      <a:r>
                        <a:rPr lang="it-IT" sz="1800" b="1" cap="small" baseline="0" dirty="0"/>
                        <a:t> </a:t>
                      </a:r>
                      <a:r>
                        <a:rPr lang="it-IT" sz="1800" b="1" cap="small" baseline="0" dirty="0" err="1"/>
                        <a:t>at</a:t>
                      </a:r>
                      <a:r>
                        <a:rPr lang="it-IT" sz="1800" b="1" cap="small" baseline="0" dirty="0"/>
                        <a:t> 3 and 5 days)</a:t>
                      </a:r>
                    </a:p>
                  </a:txBody>
                  <a:tcPr anchor="ctr"/>
                </a:tc>
                <a:extLst>
                  <a:ext uri="{0D108BD9-81ED-4DB2-BD59-A6C34878D82A}">
                    <a16:rowId xmlns:a16="http://schemas.microsoft.com/office/drawing/2014/main" val="3369509507"/>
                  </a:ext>
                </a:extLst>
              </a:tr>
              <a:tr h="739797">
                <a:tc>
                  <a:txBody>
                    <a:bodyPr/>
                    <a:lstStyle/>
                    <a:p>
                      <a:pPr algn="ctr"/>
                      <a:r>
                        <a:rPr lang="it-IT" sz="1800" b="1" cap="small" baseline="0" dirty="0"/>
                        <a:t>Low </a:t>
                      </a:r>
                      <a:r>
                        <a:rPr lang="it-IT" sz="1800" b="1" cap="small" baseline="0" dirty="0" err="1"/>
                        <a:t>molecular</a:t>
                      </a:r>
                      <a:r>
                        <a:rPr lang="it-IT" sz="1800" b="1" cap="small" baseline="0" dirty="0"/>
                        <a:t> weight </a:t>
                      </a:r>
                      <a:r>
                        <a:rPr lang="it-IT" sz="1800" b="1" cap="small" baseline="0" dirty="0" err="1"/>
                        <a:t>heparin</a:t>
                      </a:r>
                      <a:r>
                        <a:rPr lang="it-IT" sz="1800" b="1" cap="small" baseline="0" dirty="0"/>
                        <a:t> </a:t>
                      </a:r>
                      <a:r>
                        <a:rPr lang="it-IT" sz="1800" b="1" cap="small" baseline="0" dirty="0" err="1"/>
                        <a:t>prophylaxis</a:t>
                      </a:r>
                      <a:r>
                        <a:rPr lang="it-IT" sz="1800" b="1" cap="small" baseline="0" dirty="0"/>
                        <a:t>: </a:t>
                      </a:r>
                      <a:r>
                        <a:rPr lang="it-IT" sz="1800" b="1" cap="small" baseline="0" dirty="0" err="1"/>
                        <a:t>Enoxaparin</a:t>
                      </a:r>
                      <a:r>
                        <a:rPr lang="it-IT" sz="1800" b="1" cap="small" baseline="0" dirty="0"/>
                        <a:t> 40 mg </a:t>
                      </a:r>
                      <a:r>
                        <a:rPr lang="it-IT" sz="1800" b="1" cap="small" baseline="0" dirty="0" err="1"/>
                        <a:t>daily</a:t>
                      </a:r>
                      <a:r>
                        <a:rPr lang="it-IT" sz="1800" b="1" cap="small" baseline="0" dirty="0"/>
                        <a:t> </a:t>
                      </a:r>
                    </a:p>
                  </a:txBody>
                  <a:tcPr anchor="ctr"/>
                </a:tc>
                <a:extLst>
                  <a:ext uri="{0D108BD9-81ED-4DB2-BD59-A6C34878D82A}">
                    <a16:rowId xmlns:a16="http://schemas.microsoft.com/office/drawing/2014/main" val="2640725512"/>
                  </a:ext>
                </a:extLst>
              </a:tr>
              <a:tr h="739797">
                <a:tc>
                  <a:txBody>
                    <a:bodyPr/>
                    <a:lstStyle/>
                    <a:p>
                      <a:pPr algn="ctr"/>
                      <a:r>
                        <a:rPr lang="it-IT" sz="1800" b="1" cap="small" baseline="0" dirty="0" err="1"/>
                        <a:t>Consider</a:t>
                      </a:r>
                      <a:r>
                        <a:rPr lang="it-IT" sz="1800" b="1" cap="small" baseline="0" dirty="0"/>
                        <a:t> </a:t>
                      </a:r>
                      <a:r>
                        <a:rPr lang="it-IT" sz="1800" b="1" cap="small" baseline="0" dirty="0" err="1"/>
                        <a:t>antibiotics</a:t>
                      </a:r>
                      <a:r>
                        <a:rPr lang="it-IT" sz="1800" b="1" cap="small" baseline="0" dirty="0"/>
                        <a:t> </a:t>
                      </a:r>
                      <a:r>
                        <a:rPr lang="it-IT" sz="1800" b="1" cap="small" baseline="0" dirty="0" err="1"/>
                        <a:t>if</a:t>
                      </a:r>
                      <a:r>
                        <a:rPr lang="it-IT" sz="1800" b="1" cap="small" baseline="0" dirty="0"/>
                        <a:t> </a:t>
                      </a:r>
                      <a:r>
                        <a:rPr lang="it-IT" sz="1800" b="1" cap="small" baseline="0" dirty="0" err="1"/>
                        <a:t>specific</a:t>
                      </a:r>
                      <a:r>
                        <a:rPr lang="it-IT" sz="1800" b="1" cap="small" baseline="0" dirty="0"/>
                        <a:t> </a:t>
                      </a:r>
                      <a:r>
                        <a:rPr lang="it-IT" sz="1800" b="1" cap="small" baseline="0" dirty="0" err="1"/>
                        <a:t>context</a:t>
                      </a:r>
                      <a:r>
                        <a:rPr lang="it-IT" sz="1800" b="1" cap="small" baseline="0" dirty="0"/>
                        <a:t> </a:t>
                      </a:r>
                      <a:r>
                        <a:rPr lang="it-IT" sz="1800" b="1" cap="small" baseline="0" dirty="0" err="1"/>
                        <a:t>including</a:t>
                      </a:r>
                      <a:r>
                        <a:rPr lang="it-IT" sz="1800" b="1" cap="small" baseline="0" dirty="0"/>
                        <a:t> </a:t>
                      </a:r>
                      <a:r>
                        <a:rPr lang="it-IT" sz="1800" b="1" cap="small" baseline="0" dirty="0" err="1"/>
                        <a:t>fever</a:t>
                      </a:r>
                      <a:r>
                        <a:rPr lang="it-IT" sz="1800" b="1" cap="small" baseline="0" dirty="0"/>
                        <a:t> </a:t>
                      </a:r>
                    </a:p>
                  </a:txBody>
                  <a:tcPr anchor="ctr"/>
                </a:tc>
                <a:extLst>
                  <a:ext uri="{0D108BD9-81ED-4DB2-BD59-A6C34878D82A}">
                    <a16:rowId xmlns:a16="http://schemas.microsoft.com/office/drawing/2014/main" val="2741980098"/>
                  </a:ext>
                </a:extLst>
              </a:tr>
              <a:tr h="739797">
                <a:tc>
                  <a:txBody>
                    <a:bodyPr/>
                    <a:lstStyle/>
                    <a:p>
                      <a:pPr algn="ctr"/>
                      <a:r>
                        <a:rPr lang="it-IT" sz="1800" b="1" cap="small" baseline="0" dirty="0" err="1"/>
                        <a:t>Consider</a:t>
                      </a:r>
                      <a:r>
                        <a:rPr lang="it-IT" sz="1800" b="1" cap="small" baseline="0" dirty="0"/>
                        <a:t> </a:t>
                      </a:r>
                      <a:r>
                        <a:rPr lang="it-IT" sz="1800" b="1" cap="small" baseline="0" dirty="0" err="1"/>
                        <a:t>exclusive</a:t>
                      </a:r>
                      <a:r>
                        <a:rPr lang="it-IT" sz="1800" b="1" cap="small" baseline="0" dirty="0"/>
                        <a:t> </a:t>
                      </a:r>
                      <a:r>
                        <a:rPr lang="it-IT" sz="1800" b="1" cap="small" baseline="0" dirty="0" err="1"/>
                        <a:t>enteral</a:t>
                      </a:r>
                      <a:r>
                        <a:rPr lang="it-IT" sz="1800" b="1" cap="small" baseline="0" dirty="0"/>
                        <a:t> </a:t>
                      </a:r>
                      <a:r>
                        <a:rPr lang="it-IT" sz="1800" b="1" cap="small" baseline="0" dirty="0" err="1"/>
                        <a:t>nutrition</a:t>
                      </a:r>
                      <a:endParaRPr lang="it-IT" sz="1800" b="1" cap="small" baseline="0" dirty="0"/>
                    </a:p>
                  </a:txBody>
                  <a:tcPr anchor="ctr"/>
                </a:tc>
                <a:extLst>
                  <a:ext uri="{0D108BD9-81ED-4DB2-BD59-A6C34878D82A}">
                    <a16:rowId xmlns:a16="http://schemas.microsoft.com/office/drawing/2014/main" val="3157852144"/>
                  </a:ext>
                </a:extLst>
              </a:tr>
            </a:tbl>
          </a:graphicData>
        </a:graphic>
      </p:graphicFrame>
      <p:graphicFrame>
        <p:nvGraphicFramePr>
          <p:cNvPr id="13" name="Diagramma 12">
            <a:extLst>
              <a:ext uri="{FF2B5EF4-FFF2-40B4-BE49-F238E27FC236}">
                <a16:creationId xmlns:a16="http://schemas.microsoft.com/office/drawing/2014/main" id="{2C574F14-596D-A68B-DBF0-D53FD52D63F5}"/>
              </a:ext>
            </a:extLst>
          </p:cNvPr>
          <p:cNvGraphicFramePr/>
          <p:nvPr>
            <p:extLst>
              <p:ext uri="{D42A27DB-BD31-4B8C-83A1-F6EECF244321}">
                <p14:modId xmlns:p14="http://schemas.microsoft.com/office/powerpoint/2010/main" val="2262298328"/>
              </p:ext>
            </p:extLst>
          </p:nvPr>
        </p:nvGraphicFramePr>
        <p:xfrm>
          <a:off x="5983984" y="897662"/>
          <a:ext cx="5404498" cy="3915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ma 10">
            <a:extLst>
              <a:ext uri="{FF2B5EF4-FFF2-40B4-BE49-F238E27FC236}">
                <a16:creationId xmlns:a16="http://schemas.microsoft.com/office/drawing/2014/main" id="{610F6D8E-F65F-D1E1-99DA-5304D349120F}"/>
              </a:ext>
            </a:extLst>
          </p:cNvPr>
          <p:cNvGraphicFramePr/>
          <p:nvPr/>
        </p:nvGraphicFramePr>
        <p:xfrm>
          <a:off x="126128" y="361312"/>
          <a:ext cx="1829270" cy="11000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7795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33474E-5959-4B54-4390-43C73AAE7267}"/>
              </a:ext>
            </a:extLst>
          </p:cNvPr>
          <p:cNvSpPr>
            <a:spLocks noGrp="1"/>
          </p:cNvSpPr>
          <p:nvPr>
            <p:ph type="title"/>
          </p:nvPr>
        </p:nvSpPr>
        <p:spPr>
          <a:xfrm>
            <a:off x="0" y="205213"/>
            <a:ext cx="12192949" cy="535531"/>
          </a:xfrm>
          <a:noFill/>
        </p:spPr>
        <p:txBody>
          <a:bodyPr wrap="square">
            <a:spAutoFit/>
          </a:bodyPr>
          <a:lstStyle/>
          <a:p>
            <a:pPr algn="ctr"/>
            <a:r>
              <a:rPr lang="en-US" sz="3200" b="1" cap="small" dirty="0">
                <a:solidFill>
                  <a:schemeClr val="accent5">
                    <a:lumMod val="50000"/>
                  </a:schemeClr>
                </a:solidFill>
                <a:latin typeface="+mn-lt"/>
                <a:ea typeface="+mn-ea"/>
                <a:cs typeface="+mn-cs"/>
              </a:rPr>
              <a:t> Scores Predicting IV steroids failure in ASUC</a:t>
            </a:r>
            <a:endParaRPr lang="it-IT" sz="3200" b="1" cap="small" dirty="0">
              <a:solidFill>
                <a:schemeClr val="accent5">
                  <a:lumMod val="50000"/>
                </a:schemeClr>
              </a:solidFill>
              <a:latin typeface="+mn-lt"/>
              <a:ea typeface="+mn-ea"/>
              <a:cs typeface="+mn-cs"/>
            </a:endParaRPr>
          </a:p>
        </p:txBody>
      </p:sp>
      <p:pic>
        <p:nvPicPr>
          <p:cNvPr id="5" name="Segnaposto contenuto 4">
            <a:extLst>
              <a:ext uri="{FF2B5EF4-FFF2-40B4-BE49-F238E27FC236}">
                <a16:creationId xmlns:a16="http://schemas.microsoft.com/office/drawing/2014/main" id="{EA4CE331-0BFC-7BE5-DE4D-99E75DA33537}"/>
              </a:ext>
            </a:extLst>
          </p:cNvPr>
          <p:cNvPicPr>
            <a:picLocks noGrp="1" noChangeAspect="1"/>
          </p:cNvPicPr>
          <p:nvPr>
            <p:ph idx="1"/>
          </p:nvPr>
        </p:nvPicPr>
        <p:blipFill rotWithShape="1">
          <a:blip r:embed="rId3">
            <a:duotone>
              <a:schemeClr val="accent5">
                <a:shade val="45000"/>
                <a:satMod val="135000"/>
              </a:schemeClr>
              <a:prstClr val="white"/>
            </a:duotone>
          </a:blip>
          <a:srcRect b="9631"/>
          <a:stretch/>
        </p:blipFill>
        <p:spPr>
          <a:xfrm>
            <a:off x="1381761" y="712372"/>
            <a:ext cx="9286240" cy="4078281"/>
          </a:xfrm>
        </p:spPr>
      </p:pic>
      <p:sp>
        <p:nvSpPr>
          <p:cNvPr id="6" name="CasellaDiTesto 5"/>
          <p:cNvSpPr txBox="1"/>
          <p:nvPr/>
        </p:nvSpPr>
        <p:spPr>
          <a:xfrm>
            <a:off x="9067800" y="6553200"/>
            <a:ext cx="3187700" cy="276999"/>
          </a:xfrm>
          <a:prstGeom prst="rect">
            <a:avLst/>
          </a:prstGeom>
          <a:noFill/>
        </p:spPr>
        <p:txBody>
          <a:bodyPr wrap="square" rtlCol="0">
            <a:spAutoFit/>
          </a:bodyPr>
          <a:lstStyle/>
          <a:p>
            <a:pPr algn="r"/>
            <a:r>
              <a:rPr lang="it-IT" sz="1200" dirty="0"/>
              <a:t>Riviere P, Lancet </a:t>
            </a:r>
            <a:r>
              <a:rPr lang="it-IT" sz="1200" dirty="0" err="1"/>
              <a:t>Gastroenterol</a:t>
            </a:r>
            <a:r>
              <a:rPr lang="it-IT" sz="1200" dirty="0"/>
              <a:t> </a:t>
            </a:r>
            <a:r>
              <a:rPr lang="it-IT" sz="1200" dirty="0" err="1"/>
              <a:t>Hep</a:t>
            </a:r>
            <a:r>
              <a:rPr lang="it-IT" sz="1200" dirty="0"/>
              <a:t> 2024</a:t>
            </a:r>
          </a:p>
        </p:txBody>
      </p:sp>
      <p:graphicFrame>
        <p:nvGraphicFramePr>
          <p:cNvPr id="9" name="Diagramma 8">
            <a:extLst>
              <a:ext uri="{FF2B5EF4-FFF2-40B4-BE49-F238E27FC236}">
                <a16:creationId xmlns:a16="http://schemas.microsoft.com/office/drawing/2014/main" id="{3FBC4C1C-79C1-F94F-FB89-904405AC28AE}"/>
              </a:ext>
            </a:extLst>
          </p:cNvPr>
          <p:cNvGraphicFramePr/>
          <p:nvPr>
            <p:extLst>
              <p:ext uri="{D42A27DB-BD31-4B8C-83A1-F6EECF244321}">
                <p14:modId xmlns:p14="http://schemas.microsoft.com/office/powerpoint/2010/main" val="642036805"/>
              </p:ext>
            </p:extLst>
          </p:nvPr>
        </p:nvGraphicFramePr>
        <p:xfrm>
          <a:off x="1017037" y="4971259"/>
          <a:ext cx="10356980" cy="15637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984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5712304" y="1285465"/>
            <a:ext cx="4933917" cy="1847146"/>
          </a:xfrm>
          <a:prstGeom prst="rect">
            <a:avLst/>
          </a:prstGeom>
        </p:spPr>
      </p:pic>
      <p:sp>
        <p:nvSpPr>
          <p:cNvPr id="10" name="Rettangolo 9">
            <a:extLst>
              <a:ext uri="{FF2B5EF4-FFF2-40B4-BE49-F238E27FC236}">
                <a16:creationId xmlns:a16="http://schemas.microsoft.com/office/drawing/2014/main" id="{8A65A935-9243-586A-56BF-17D3967B1D5E}"/>
              </a:ext>
            </a:extLst>
          </p:cNvPr>
          <p:cNvSpPr/>
          <p:nvPr/>
        </p:nvSpPr>
        <p:spPr>
          <a:xfrm>
            <a:off x="10350744" y="4896603"/>
            <a:ext cx="1841256" cy="17073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Diagramma 7">
            <a:extLst>
              <a:ext uri="{FF2B5EF4-FFF2-40B4-BE49-F238E27FC236}">
                <a16:creationId xmlns:a16="http://schemas.microsoft.com/office/drawing/2014/main" id="{EB5B48AD-81A4-1995-1BA5-BA50A715803D}"/>
              </a:ext>
            </a:extLst>
          </p:cNvPr>
          <p:cNvGraphicFramePr/>
          <p:nvPr>
            <p:extLst>
              <p:ext uri="{D42A27DB-BD31-4B8C-83A1-F6EECF244321}">
                <p14:modId xmlns:p14="http://schemas.microsoft.com/office/powerpoint/2010/main" val="2246585046"/>
              </p:ext>
            </p:extLst>
          </p:nvPr>
        </p:nvGraphicFramePr>
        <p:xfrm>
          <a:off x="4672818" y="2945441"/>
          <a:ext cx="6830007" cy="4646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magine 10">
            <a:extLst>
              <a:ext uri="{FF2B5EF4-FFF2-40B4-BE49-F238E27FC236}">
                <a16:creationId xmlns:a16="http://schemas.microsoft.com/office/drawing/2014/main" id="{4608A528-DD03-6698-96A9-3BD1A3BB4433}"/>
              </a:ext>
            </a:extLst>
          </p:cNvPr>
          <p:cNvPicPr>
            <a:picLocks noChangeAspect="1"/>
          </p:cNvPicPr>
          <p:nvPr/>
        </p:nvPicPr>
        <p:blipFill>
          <a:blip r:embed="rId9"/>
          <a:stretch>
            <a:fillRect/>
          </a:stretch>
        </p:blipFill>
        <p:spPr>
          <a:xfrm>
            <a:off x="0" y="0"/>
            <a:ext cx="4557155" cy="3322608"/>
          </a:xfrm>
          <a:prstGeom prst="rect">
            <a:avLst/>
          </a:prstGeom>
        </p:spPr>
      </p:pic>
      <p:pic>
        <p:nvPicPr>
          <p:cNvPr id="13" name="Immagine 12">
            <a:extLst>
              <a:ext uri="{FF2B5EF4-FFF2-40B4-BE49-F238E27FC236}">
                <a16:creationId xmlns:a16="http://schemas.microsoft.com/office/drawing/2014/main" id="{9DB9987D-6348-89F6-2F38-3DC9779A9816}"/>
              </a:ext>
            </a:extLst>
          </p:cNvPr>
          <p:cNvPicPr>
            <a:picLocks noChangeAspect="1"/>
          </p:cNvPicPr>
          <p:nvPr/>
        </p:nvPicPr>
        <p:blipFill>
          <a:blip r:embed="rId10"/>
          <a:stretch>
            <a:fillRect/>
          </a:stretch>
        </p:blipFill>
        <p:spPr>
          <a:xfrm>
            <a:off x="0" y="3535393"/>
            <a:ext cx="4397121" cy="3246401"/>
          </a:xfrm>
          <a:prstGeom prst="rect">
            <a:avLst/>
          </a:prstGeom>
        </p:spPr>
      </p:pic>
      <p:sp>
        <p:nvSpPr>
          <p:cNvPr id="15" name="CasellaDiTesto 14">
            <a:extLst>
              <a:ext uri="{FF2B5EF4-FFF2-40B4-BE49-F238E27FC236}">
                <a16:creationId xmlns:a16="http://schemas.microsoft.com/office/drawing/2014/main" id="{CF9D1826-13DC-E0E7-9F50-C5C1597C9656}"/>
              </a:ext>
            </a:extLst>
          </p:cNvPr>
          <p:cNvSpPr txBox="1"/>
          <p:nvPr/>
        </p:nvSpPr>
        <p:spPr>
          <a:xfrm>
            <a:off x="6102220" y="6603962"/>
            <a:ext cx="6102220" cy="261610"/>
          </a:xfrm>
          <a:prstGeom prst="rect">
            <a:avLst/>
          </a:prstGeom>
          <a:noFill/>
        </p:spPr>
        <p:txBody>
          <a:bodyPr wrap="square">
            <a:spAutoFit/>
          </a:bodyPr>
          <a:lstStyle/>
          <a:p>
            <a:pPr algn="r"/>
            <a:r>
              <a:rPr lang="it-IT" sz="11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Ilvemark</a:t>
            </a:r>
            <a:r>
              <a:rPr lang="it-IT" sz="11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JFKF, J </a:t>
            </a:r>
            <a:r>
              <a:rPr lang="it-IT" sz="11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Crohns</a:t>
            </a:r>
            <a:r>
              <a:rPr lang="it-IT" sz="11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1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Colitis</a:t>
            </a:r>
            <a:r>
              <a:rPr lang="it-IT" sz="11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2022 </a:t>
            </a:r>
            <a:endParaRPr lang="it-IT" sz="1100" dirty="0">
              <a:latin typeface="Calibri" panose="020F0502020204030204" pitchFamily="34" charset="0"/>
              <a:ea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719DB8BD-2998-7642-23F3-7FDAB8BC9A39}"/>
              </a:ext>
            </a:extLst>
          </p:cNvPr>
          <p:cNvSpPr txBox="1"/>
          <p:nvPr/>
        </p:nvSpPr>
        <p:spPr>
          <a:xfrm>
            <a:off x="4557155" y="168625"/>
            <a:ext cx="7634844" cy="584775"/>
          </a:xfrm>
          <a:prstGeom prst="rect">
            <a:avLst/>
          </a:prstGeom>
          <a:noFill/>
        </p:spPr>
        <p:txBody>
          <a:bodyPr wrap="square">
            <a:spAutoFit/>
          </a:bodyPr>
          <a:lstStyle>
            <a:defPPr>
              <a:defRPr lang="it-IT"/>
            </a:defPPr>
            <a:lvl1pPr algn="ctr">
              <a:defRPr sz="3200" b="1" cap="small">
                <a:solidFill>
                  <a:schemeClr val="accent5">
                    <a:lumMod val="50000"/>
                  </a:schemeClr>
                </a:solidFill>
              </a:defRPr>
            </a:lvl1pPr>
          </a:lstStyle>
          <a:p>
            <a:r>
              <a:rPr lang="it-IT" dirty="0" err="1"/>
              <a:t>Prognostic</a:t>
            </a:r>
            <a:r>
              <a:rPr lang="it-IT" dirty="0"/>
              <a:t> imaging: bowel </a:t>
            </a:r>
            <a:r>
              <a:rPr lang="it-IT" dirty="0" err="1"/>
              <a:t>ultrasound</a:t>
            </a:r>
            <a:endParaRPr lang="it-IT" dirty="0"/>
          </a:p>
        </p:txBody>
      </p:sp>
    </p:spTree>
    <p:extLst>
      <p:ext uri="{BB962C8B-B14F-4D97-AF65-F5344CB8AC3E}">
        <p14:creationId xmlns:p14="http://schemas.microsoft.com/office/powerpoint/2010/main" val="2674637758"/>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13940</TotalTime>
  <Words>2479</Words>
  <Application>Microsoft Office PowerPoint</Application>
  <PresentationFormat>Widescreen</PresentationFormat>
  <Paragraphs>196</Paragraphs>
  <Slides>24</Slides>
  <Notes>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24</vt:i4>
      </vt:variant>
    </vt:vector>
  </HeadingPairs>
  <TitlesOfParts>
    <vt:vector size="31" baseType="lpstr">
      <vt:lpstr>Arial</vt:lpstr>
      <vt:lpstr>BlinkMacSystemFont</vt:lpstr>
      <vt:lpstr>Calibri</vt:lpstr>
      <vt:lpstr>Calibri Light</vt:lpstr>
      <vt:lpstr>Times</vt:lpstr>
      <vt:lpstr>Times New Roman</vt:lpstr>
      <vt:lpstr>Tema di Office</vt:lpstr>
      <vt:lpstr>Acute Severe Colitis:  timing, teamwork and turning points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Scores Predicting IV steroids failure in ASUC</vt:lpstr>
      <vt:lpstr>Presentazione standard di PowerPoint</vt:lpstr>
      <vt:lpstr>Presentazione standard di PowerPoint</vt:lpstr>
      <vt:lpstr>Presentazione standard di PowerPoint</vt:lpstr>
      <vt:lpstr>Presentazione standard di PowerPoint</vt:lpstr>
      <vt:lpstr>Presentazione standard di PowerPoint</vt:lpstr>
      <vt:lpstr>IFX as rescue therapy for  severe UC</vt:lpstr>
      <vt:lpstr>Presentazione standard di PowerPoint</vt:lpstr>
      <vt:lpstr>IFX Failure</vt:lpstr>
      <vt:lpstr>Rescue therapy: tofacitinib</vt:lpstr>
      <vt:lpstr>Sequential therapy</vt:lpstr>
      <vt:lpstr>Sequential therapy: upadacitinib</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Gaetano Luglio</dc:creator>
  <cp:lastModifiedBy>FABIANA CASTIGLIONE</cp:lastModifiedBy>
  <cp:revision>100</cp:revision>
  <dcterms:created xsi:type="dcterms:W3CDTF">2018-11-08T16:01:21Z</dcterms:created>
  <dcterms:modified xsi:type="dcterms:W3CDTF">2026-05-10T14:41:04Z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2024-10-14T21:55:40Z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ed90bbb1-4a70-4964-bdcd-b6437ece1916</vt:lpwstr>
  </property>
  <property fmtid="{D5CDD505-2E9C-101B-9397-08002B2CF9AE}" pid="8" name="MSIP_Label_2ad0b24d-6422-44b0-b3de-abb3a9e8c81a_ContentBits">
    <vt:lpwstr>0</vt:lpwstr>
  </property>
</Properties>
</file>